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39" r:id="rId3"/>
    <p:sldId id="317" r:id="rId4"/>
    <p:sldId id="319" r:id="rId5"/>
    <p:sldId id="320" r:id="rId6"/>
    <p:sldId id="321" r:id="rId7"/>
    <p:sldId id="322" r:id="rId8"/>
    <p:sldId id="324" r:id="rId9"/>
    <p:sldId id="328" r:id="rId10"/>
    <p:sldId id="325" r:id="rId11"/>
    <p:sldId id="315" r:id="rId12"/>
    <p:sldId id="257" r:id="rId13"/>
    <p:sldId id="258" r:id="rId14"/>
    <p:sldId id="259" r:id="rId15"/>
    <p:sldId id="260" r:id="rId16"/>
    <p:sldId id="334" r:id="rId17"/>
    <p:sldId id="336" r:id="rId18"/>
    <p:sldId id="337" r:id="rId19"/>
    <p:sldId id="338" r:id="rId20"/>
    <p:sldId id="335" r:id="rId21"/>
    <p:sldId id="332" r:id="rId22"/>
    <p:sldId id="265" r:id="rId23"/>
    <p:sldId id="327" r:id="rId24"/>
    <p:sldId id="266" r:id="rId25"/>
    <p:sldId id="329" r:id="rId26"/>
    <p:sldId id="309" r:id="rId27"/>
    <p:sldId id="26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78BF04-7000-4572-B12B-D59A343F48FE}" v="1" dt="2022-08-22T05:33:03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suf Arif Setiawan ." userId="5bbff920d0e776ea" providerId="LiveId" clId="{3978BF04-7000-4572-B12B-D59A343F48FE}"/>
    <pc:docChg chg="delSld modSld">
      <pc:chgData name="Yusuf Arif Setiawan ." userId="5bbff920d0e776ea" providerId="LiveId" clId="{3978BF04-7000-4572-B12B-D59A343F48FE}" dt="2022-08-22T05:34:05.844" v="58" actId="47"/>
      <pc:docMkLst>
        <pc:docMk/>
      </pc:docMkLst>
      <pc:sldChg chg="del">
        <pc:chgData name="Yusuf Arif Setiawan ." userId="5bbff920d0e776ea" providerId="LiveId" clId="{3978BF04-7000-4572-B12B-D59A343F48FE}" dt="2022-08-22T05:33:06.192" v="0" actId="47"/>
        <pc:sldMkLst>
          <pc:docMk/>
          <pc:sldMk cId="3592957661" sldId="256"/>
        </pc:sldMkLst>
      </pc:sldChg>
      <pc:sldChg chg="del">
        <pc:chgData name="Yusuf Arif Setiawan ." userId="5bbff920d0e776ea" providerId="LiveId" clId="{3978BF04-7000-4572-B12B-D59A343F48FE}" dt="2022-08-22T05:34:05.844" v="58" actId="47"/>
        <pc:sldMkLst>
          <pc:docMk/>
          <pc:sldMk cId="1098156636" sldId="316"/>
        </pc:sldMkLst>
      </pc:sldChg>
      <pc:sldChg chg="del">
        <pc:chgData name="Yusuf Arif Setiawan ." userId="5bbff920d0e776ea" providerId="LiveId" clId="{3978BF04-7000-4572-B12B-D59A343F48FE}" dt="2022-08-22T05:33:42.940" v="57" actId="47"/>
        <pc:sldMkLst>
          <pc:docMk/>
          <pc:sldMk cId="532714947" sldId="333"/>
        </pc:sldMkLst>
      </pc:sldChg>
      <pc:sldChg chg="modSp mod">
        <pc:chgData name="Yusuf Arif Setiawan ." userId="5bbff920d0e776ea" providerId="LiveId" clId="{3978BF04-7000-4572-B12B-D59A343F48FE}" dt="2022-08-22T05:33:36.671" v="56" actId="20577"/>
        <pc:sldMkLst>
          <pc:docMk/>
          <pc:sldMk cId="3286552753" sldId="339"/>
        </pc:sldMkLst>
        <pc:spChg chg="mod">
          <ac:chgData name="Yusuf Arif Setiawan ." userId="5bbff920d0e776ea" providerId="LiveId" clId="{3978BF04-7000-4572-B12B-D59A343F48FE}" dt="2022-08-22T05:33:36.671" v="56" actId="20577"/>
          <ac:spMkLst>
            <pc:docMk/>
            <pc:sldMk cId="3286552753" sldId="339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33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63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28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79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3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9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5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86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59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4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21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09075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2" name="矩形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3000"/>
                </a:schemeClr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2" name="直接连接符 7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1751013" y="3505200"/>
            <a:ext cx="6683375" cy="42863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" name="KSO_BT1"/>
          <p:cNvSpPr>
            <a:spLocks noGrp="1"/>
          </p:cNvSpPr>
          <p:nvPr>
            <p:ph type="ctrTitle"/>
          </p:nvPr>
        </p:nvSpPr>
        <p:spPr bwMode="auto">
          <a:xfrm>
            <a:off x="1747838" y="2516188"/>
            <a:ext cx="6665912" cy="989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4000" smtClean="0"/>
            </a:lvl1pPr>
          </a:lstStyle>
          <a:p>
            <a:pPr lvl="0"/>
            <a:r>
              <a:rPr lang="en-US" altLang="zh-CN" noProof="0"/>
              <a:t>Click to edit Master title style</a:t>
            </a:r>
            <a:endParaRPr lang="zh-CN" altLang="en-US" noProof="0"/>
          </a:p>
        </p:txBody>
      </p:sp>
      <p:sp>
        <p:nvSpPr>
          <p:cNvPr id="18436" name="KSO_BC1"/>
          <p:cNvSpPr>
            <a:spLocks noGrp="1"/>
          </p:cNvSpPr>
          <p:nvPr>
            <p:ph type="subTitle" idx="1"/>
          </p:nvPr>
        </p:nvSpPr>
        <p:spPr>
          <a:xfrm>
            <a:off x="1776413" y="3544888"/>
            <a:ext cx="6634162" cy="587375"/>
          </a:xfrm>
        </p:spPr>
        <p:txBody>
          <a:bodyPr/>
          <a:lstStyle>
            <a:lvl1pPr marL="0" indent="0" algn="ctr">
              <a:buFontTx/>
              <a:buNone/>
              <a:defRPr smtClean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noProof="0"/>
              <a:t>Click to edit Master subtitle style</a:t>
            </a:r>
            <a:endParaRPr lang="zh-CN" altLang="en-US" noProof="0"/>
          </a:p>
        </p:txBody>
      </p:sp>
      <p:sp>
        <p:nvSpPr>
          <p:cNvPr id="25" name="KSO_FD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indent="0" defTabSz="914400" rtl="0" latinLnBrk="0">
              <a:lnSpc>
                <a:spcPct val="100000"/>
              </a:lnSpc>
              <a:buClrTx/>
              <a:buSzTx/>
              <a:buFontTx/>
              <a:buNone/>
              <a:defRPr/>
            </a:pPr>
            <a:fld id="{89C27738-E016-41D6-9538-3C79BE86807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  <a:pPr marL="0" marR="0" indent="0" defTabSz="914400" rtl="0" latinLnBrk="0"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6" name="KSO_FT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indent="0" defTabSz="914400" rtl="0" latinLnBrk="0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7" name="KSO_FN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indent="0" defTabSz="914400" rtl="0" latinLnBrk="0">
              <a:lnSpc>
                <a:spcPct val="100000"/>
              </a:lnSpc>
              <a:buClrTx/>
              <a:buSzTx/>
              <a:buFontTx/>
              <a:buNone/>
              <a:defRPr/>
            </a:pPr>
            <a:fld id="{61FA88FA-82BF-452E-A053-05D4F05F5761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  <a:pPr marL="0" marR="0" indent="0" defTabSz="914400" rtl="0" latinLnBrk="0"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48074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 marL="357505" indent="-285750">
              <a:buFont typeface="宋体-方正超大字符集" panose="03000509000000000000" pitchFamily="65" charset="-122"/>
              <a:buChar char=" "/>
              <a:defRPr/>
            </a:lvl2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516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 hasCustomPrompt="1"/>
          </p:nvPr>
        </p:nvSpPr>
        <p:spPr>
          <a:xfrm>
            <a:off x="1049867" y="1244600"/>
            <a:ext cx="3810000" cy="4932363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sz="half" idx="2" hasCustomPrompt="1"/>
          </p:nvPr>
        </p:nvSpPr>
        <p:spPr>
          <a:xfrm>
            <a:off x="4889499" y="1244600"/>
            <a:ext cx="3820587" cy="4932363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656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4576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</p:txBody>
      </p:sp>
      <p:sp>
        <p:nvSpPr>
          <p:cNvPr id="4" name="KSO_BC1"/>
          <p:cNvSpPr>
            <a:spLocks noGrp="1"/>
          </p:cNvSpPr>
          <p:nvPr>
            <p:ph sz="half" idx="2" hasCustomPrompt="1"/>
          </p:nvPr>
        </p:nvSpPr>
        <p:spPr>
          <a:xfrm>
            <a:off x="824576" y="2200274"/>
            <a:ext cx="3868340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23884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</p:txBody>
      </p:sp>
      <p:sp>
        <p:nvSpPr>
          <p:cNvPr id="6" name="KSO_BC2"/>
          <p:cNvSpPr>
            <a:spLocks noGrp="1"/>
          </p:cNvSpPr>
          <p:nvPr>
            <p:ph sz="quarter" idx="4" hasCustomPrompt="1"/>
          </p:nvPr>
        </p:nvSpPr>
        <p:spPr>
          <a:xfrm>
            <a:off x="4823884" y="2200274"/>
            <a:ext cx="3887391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435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070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728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SO_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3471" y="179967"/>
            <a:ext cx="7820300" cy="534132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9" name="目录条目"/>
          <p:cNvSpPr>
            <a:spLocks noGrp="1"/>
          </p:cNvSpPr>
          <p:nvPr>
            <p:ph type="body" sz="quarter" idx="13" hasCustomPrompt="1"/>
          </p:nvPr>
        </p:nvSpPr>
        <p:spPr>
          <a:xfrm>
            <a:off x="583471" y="1323703"/>
            <a:ext cx="7820300" cy="4902926"/>
          </a:xfrm>
          <a:effectLst/>
        </p:spPr>
        <p:txBody>
          <a:bodyPr>
            <a:normAutofit/>
          </a:bodyPr>
          <a:lstStyle>
            <a:lvl1pPr marL="514350" indent="-514350">
              <a:buClr>
                <a:schemeClr val="accent1">
                  <a:lumMod val="75000"/>
                </a:schemeClr>
              </a:buClr>
              <a:buSzPct val="100000"/>
              <a:buFont typeface="+mj-lt"/>
              <a:buAutoNum type="arabicPeriod"/>
              <a:defRPr sz="2800"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+mn-ea"/>
                <a:ea typeface="+mn-ea"/>
              </a:defRPr>
            </a:lvl1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597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21FD8-4977-49B6-8C9B-DDA3A01C0D3D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F06A2-F04B-40DC-82E7-9BB16217C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09075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27" name="KSO_BT1"/>
          <p:cNvSpPr>
            <a:spLocks noGrp="1"/>
          </p:cNvSpPr>
          <p:nvPr>
            <p:ph type="title"/>
          </p:nvPr>
        </p:nvSpPr>
        <p:spPr>
          <a:xfrm>
            <a:off x="382588" y="168275"/>
            <a:ext cx="8351837" cy="492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KSO_BC1"/>
          <p:cNvSpPr>
            <a:spLocks noGrp="1"/>
          </p:cNvSpPr>
          <p:nvPr>
            <p:ph type="body" idx="1"/>
          </p:nvPr>
        </p:nvSpPr>
        <p:spPr>
          <a:xfrm>
            <a:off x="392113" y="1058863"/>
            <a:ext cx="8351837" cy="5126037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/>
            <a:r>
              <a:rPr lang="en-US" altLang="zh-CN" dirty="0"/>
              <a:t>Click to edit Master text style</a:t>
            </a:r>
            <a:endParaRPr lang="zh-CN" altLang="en-US" dirty="0"/>
          </a:p>
          <a:p>
            <a:pPr lvl="1"/>
            <a:r>
              <a:rPr lang="en-US" altLang="zh-CN" dirty="0"/>
              <a:t>Second level</a:t>
            </a:r>
            <a:endParaRPr lang="zh-CN" alt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35996" y="828675"/>
            <a:ext cx="3796940" cy="0"/>
          </a:xfrm>
          <a:prstGeom prst="line">
            <a:avLst/>
          </a:prstGeom>
          <a:ln w="190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6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3" name="组合 13"/>
          <p:cNvGrpSpPr/>
          <p:nvPr/>
        </p:nvGrpSpPr>
        <p:grpSpPr>
          <a:xfrm>
            <a:off x="3884613" y="777875"/>
            <a:ext cx="1349375" cy="123825"/>
            <a:chOff x="3692224" y="721610"/>
            <a:chExt cx="1350042" cy="124638"/>
          </a:xfrm>
        </p:grpSpPr>
        <p:pic>
          <p:nvPicPr>
            <p:cNvPr id="1035" name="图片 8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3692224" y="721610"/>
              <a:ext cx="131198" cy="12463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3422" y="721610"/>
              <a:ext cx="131198" cy="12463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4620" y="721610"/>
              <a:ext cx="131198" cy="12463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00A1C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0600" y="721610"/>
              <a:ext cx="131198" cy="12463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1798" y="721610"/>
              <a:ext cx="131198" cy="124638"/>
            </a:xfrm>
            <a:prstGeom prst="rect">
              <a:avLst/>
            </a:prstGeom>
          </p:spPr>
        </p:pic>
        <p:pic>
          <p:nvPicPr>
            <p:cNvPr id="1040" name="图片 15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4371494" y="721610"/>
              <a:ext cx="131198" cy="12463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2692" y="721610"/>
              <a:ext cx="131198" cy="12463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890" y="721610"/>
              <a:ext cx="131198" cy="124638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00A1C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9870" y="721610"/>
              <a:ext cx="131198" cy="124638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1068" y="721610"/>
              <a:ext cx="131198" cy="124638"/>
            </a:xfrm>
            <a:prstGeom prst="rect">
              <a:avLst/>
            </a:prstGeom>
          </p:spPr>
        </p:pic>
      </p:grpSp>
      <p:cxnSp>
        <p:nvCxnSpPr>
          <p:cNvPr id="23" name="直接连接符 22"/>
          <p:cNvCxnSpPr/>
          <p:nvPr/>
        </p:nvCxnSpPr>
        <p:spPr>
          <a:xfrm flipH="1">
            <a:off x="6346" y="828675"/>
            <a:ext cx="3796940" cy="0"/>
          </a:xfrm>
          <a:prstGeom prst="line">
            <a:avLst/>
          </a:prstGeom>
          <a:ln w="190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6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72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ftr="0" dt="0"/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9pPr>
    </p:titleStyle>
    <p:bodyStyle>
      <a:lvl1pPr marL="357505" indent="-357505" algn="just" rtl="0" fontAlgn="base">
        <a:lnSpc>
          <a:spcPct val="110000"/>
        </a:lnSpc>
        <a:spcBef>
          <a:spcPts val="1800"/>
        </a:spcBef>
        <a:spcAft>
          <a:spcPct val="0"/>
        </a:spcAft>
        <a:buSzPct val="80000"/>
        <a:buBlip>
          <a:blip r:embed="rId11"/>
        </a:buBlip>
        <a:defRPr sz="2000" b="1" kern="1200">
          <a:solidFill>
            <a:srgbClr val="007995"/>
          </a:solidFill>
          <a:latin typeface="Arial" pitchFamily="34" charset="0"/>
          <a:ea typeface="幼圆" panose="02010509060101010101" pitchFamily="49" charset="-122"/>
          <a:cs typeface="+mn-cs"/>
        </a:defRPr>
      </a:lvl1pPr>
      <a:lvl2pPr marL="357505" indent="-285750" algn="just" rtl="0" fontAlgn="base">
        <a:lnSpc>
          <a:spcPct val="130000"/>
        </a:lnSpc>
        <a:spcBef>
          <a:spcPts val="200"/>
        </a:spcBef>
        <a:spcAft>
          <a:spcPts val="800"/>
        </a:spcAft>
        <a:buFont typeface="宋体-方正超大字符集" panose="03000509000000000000" pitchFamily="65" charset="-122"/>
        <a:buChar char=" "/>
        <a:defRPr sz="1600" kern="1200">
          <a:solidFill>
            <a:srgbClr val="898D91"/>
          </a:solidFill>
          <a:latin typeface="宋体-方正超大字符集" panose="03000509000000000000" pitchFamily="65" charset="-122"/>
          <a:ea typeface="宋体-方正超大字符集" panose="03000509000000000000" pitchFamily="65" charset="-122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072" y="772229"/>
            <a:ext cx="8493551" cy="989012"/>
          </a:xfrm>
        </p:spPr>
        <p:txBody>
          <a:bodyPr/>
          <a:lstStyle/>
          <a:p>
            <a:r>
              <a:rPr lang="en-US" sz="2400" dirty="0">
                <a:solidFill>
                  <a:srgbClr val="002060"/>
                </a:solidFill>
              </a:rPr>
              <a:t>WORKSHOP FOREST INVESTMEN PROGRAM – II 2022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3321" y="1890631"/>
            <a:ext cx="7861026" cy="587375"/>
          </a:xfrm>
        </p:spPr>
        <p:txBody>
          <a:bodyPr/>
          <a:lstStyle/>
          <a:p>
            <a:r>
              <a:rPr lang="en-ID" sz="2000" dirty="0" err="1">
                <a:solidFill>
                  <a:schemeClr val="tx1"/>
                </a:solidFill>
              </a:rPr>
              <a:t>Peningkatan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Kapasitas</a:t>
            </a:r>
            <a:r>
              <a:rPr lang="en-ID" sz="2000" dirty="0">
                <a:solidFill>
                  <a:schemeClr val="tx1"/>
                </a:solidFill>
              </a:rPr>
              <a:t> KTH </a:t>
            </a:r>
            <a:r>
              <a:rPr lang="en-ID" sz="2000" dirty="0" err="1">
                <a:solidFill>
                  <a:schemeClr val="tx1"/>
                </a:solidFill>
              </a:rPr>
              <a:t>Wilker</a:t>
            </a:r>
            <a:r>
              <a:rPr lang="en-ID" sz="2000" dirty="0">
                <a:solidFill>
                  <a:schemeClr val="tx1"/>
                </a:solidFill>
              </a:rPr>
              <a:t> UPTD KPHP </a:t>
            </a:r>
            <a:r>
              <a:rPr lang="en-ID" sz="2000" dirty="0" err="1">
                <a:solidFill>
                  <a:schemeClr val="tx1"/>
                </a:solidFill>
              </a:rPr>
              <a:t>Kendilo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dalam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Aspek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Administrasi</a:t>
            </a:r>
            <a:r>
              <a:rPr lang="en-ID" sz="2000" dirty="0">
                <a:solidFill>
                  <a:schemeClr val="tx1"/>
                </a:solidFill>
              </a:rPr>
              <a:t> dan </a:t>
            </a:r>
            <a:r>
              <a:rPr lang="en-ID" sz="2000" dirty="0" err="1">
                <a:solidFill>
                  <a:schemeClr val="tx1"/>
                </a:solidFill>
              </a:rPr>
              <a:t>Keuangan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Terkait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Pengembangan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Wirausaha</a:t>
            </a:r>
            <a:r>
              <a:rPr lang="en-ID" sz="2000" dirty="0">
                <a:solidFill>
                  <a:schemeClr val="tx1"/>
                </a:solidFill>
              </a:rPr>
              <a:t> / </a:t>
            </a:r>
            <a:r>
              <a:rPr lang="en-ID" sz="2000" dirty="0" err="1">
                <a:solidFill>
                  <a:schemeClr val="tx1"/>
                </a:solidFill>
              </a:rPr>
              <a:t>Bisnis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Perhutanan</a:t>
            </a:r>
            <a:r>
              <a:rPr lang="en-ID" sz="2000" dirty="0">
                <a:solidFill>
                  <a:schemeClr val="tx1"/>
                </a:solidFill>
              </a:rPr>
              <a:t> Sosial</a:t>
            </a:r>
          </a:p>
          <a:p>
            <a:endParaRPr lang="en-ID" sz="2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Pemahaman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Dasar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Pencatatan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Keuangan</a:t>
            </a:r>
            <a:endParaRPr lang="en-ID" sz="2400" dirty="0">
              <a:solidFill>
                <a:schemeClr val="tx1"/>
              </a:solidFill>
              <a:latin typeface="Century Schoolbook" pitchFamily="18" charset="0"/>
            </a:endParaRPr>
          </a:p>
          <a:p>
            <a:pPr>
              <a:lnSpc>
                <a:spcPct val="100000"/>
              </a:lnSpc>
            </a:pPr>
            <a:endParaRPr lang="en-ID" sz="2400" dirty="0">
              <a:solidFill>
                <a:schemeClr val="tx1"/>
              </a:solidFill>
              <a:latin typeface="Century Schoolbook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Disampaikan</a:t>
            </a:r>
            <a:r>
              <a:rPr lang="en-ID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oleh 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Yusuf Arif Setiawan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Agustus</a:t>
            </a:r>
            <a:r>
              <a:rPr lang="en-ID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2022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552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1035050"/>
            <a:ext cx="6065837" cy="478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72290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" y="0"/>
            <a:ext cx="915785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7254" y="4544291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Mengapa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Pengusaha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Wajib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Menguasai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Financial Literacy ?</a:t>
            </a:r>
          </a:p>
        </p:txBody>
      </p:sp>
    </p:spTree>
    <p:extLst>
      <p:ext uri="{BB962C8B-B14F-4D97-AF65-F5344CB8AC3E}">
        <p14:creationId xmlns:p14="http://schemas.microsoft.com/office/powerpoint/2010/main" val="13535813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417" y="1449328"/>
            <a:ext cx="4760913" cy="333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798" y="2597727"/>
            <a:ext cx="3810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BISNIS   =</a:t>
            </a:r>
          </a:p>
        </p:txBody>
      </p:sp>
    </p:spTree>
    <p:extLst>
      <p:ext uri="{BB962C8B-B14F-4D97-AF65-F5344CB8AC3E}">
        <p14:creationId xmlns:p14="http://schemas.microsoft.com/office/powerpoint/2010/main" val="1411834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674203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3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ANDA       =  ………….?</a:t>
            </a:r>
          </a:p>
        </p:txBody>
      </p:sp>
    </p:spTree>
    <p:extLst>
      <p:ext uri="{BB962C8B-B14F-4D97-AF65-F5344CB8AC3E}">
        <p14:creationId xmlns:p14="http://schemas.microsoft.com/office/powerpoint/2010/main" val="179846677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mobil pan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7455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905780"/>
            <a:ext cx="464820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BISNIS = KENDARAAN</a:t>
            </a:r>
          </a:p>
        </p:txBody>
      </p:sp>
      <p:pic>
        <p:nvPicPr>
          <p:cNvPr id="3" name="Picture 6" descr="Sepe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57200"/>
            <a:ext cx="2537159" cy="1600200"/>
          </a:xfrm>
          <a:prstGeom prst="rect">
            <a:avLst/>
          </a:prstGeom>
        </p:spPr>
      </p:pic>
      <p:pic>
        <p:nvPicPr>
          <p:cNvPr id="6" name="Picture 3" descr="Sepeda motor pan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371475"/>
            <a:ext cx="2362200" cy="1771650"/>
          </a:xfrm>
          <a:prstGeom prst="rect">
            <a:avLst/>
          </a:prstGeom>
        </p:spPr>
      </p:pic>
      <p:pic>
        <p:nvPicPr>
          <p:cNvPr id="7" name="Picture 4" descr="mobil pane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658" y="4350113"/>
            <a:ext cx="3530341" cy="1999837"/>
          </a:xfrm>
          <a:prstGeom prst="rect">
            <a:avLst/>
          </a:prstGeom>
        </p:spPr>
      </p:pic>
      <p:pic>
        <p:nvPicPr>
          <p:cNvPr id="8" name="Picture 1" descr="Pesawat panel.jpg"/>
          <p:cNvPicPr>
            <a:picLocks noChangeAspect="1"/>
          </p:cNvPicPr>
          <p:nvPr/>
        </p:nvPicPr>
        <p:blipFill>
          <a:blip r:embed="rId5"/>
          <a:srcRect l="4728" r="6563"/>
          <a:stretch>
            <a:fillRect/>
          </a:stretch>
        </p:blipFill>
        <p:spPr>
          <a:xfrm>
            <a:off x="5105400" y="4350113"/>
            <a:ext cx="3375360" cy="199983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2425828" y="2143125"/>
            <a:ext cx="469772" cy="6762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096000" y="2286000"/>
            <a:ext cx="2286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514600" y="3429000"/>
            <a:ext cx="533400" cy="838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096000" y="3429000"/>
            <a:ext cx="571500" cy="76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364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905780"/>
            <a:ext cx="464820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BISNIS = KENDARAAN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2425828" y="2143125"/>
            <a:ext cx="469772" cy="6762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096000" y="2286000"/>
            <a:ext cx="2286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514600" y="3429000"/>
            <a:ext cx="533400" cy="838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096000" y="3429000"/>
            <a:ext cx="571500" cy="76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26" name="Picture 2" descr="Image result for jual goreng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1544"/>
            <a:ext cx="2743200" cy="188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567" y="4350113"/>
            <a:ext cx="3555265" cy="199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Image result for warung mak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154" y="388680"/>
            <a:ext cx="3435286" cy="171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84" y="4393853"/>
            <a:ext cx="3297831" cy="200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0596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Warren Buff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304799"/>
            <a:ext cx="5419725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9507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PRINSIP PENGELOLAAN KEUANGAN</a:t>
            </a:r>
          </a:p>
        </p:txBody>
      </p:sp>
    </p:spTree>
    <p:extLst>
      <p:ext uri="{BB962C8B-B14F-4D97-AF65-F5344CB8AC3E}">
        <p14:creationId xmlns:p14="http://schemas.microsoft.com/office/powerpoint/2010/main" val="357045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ATUR MODAL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319" y="1905000"/>
            <a:ext cx="3315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UANG SIMPANAN KELUARGA/PRIBADI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962400" y="2057400"/>
            <a:ext cx="1447800" cy="6294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62600" y="2090664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MODAL USAHA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7745" y="4038600"/>
            <a:ext cx="266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UANG KELUARGA/</a:t>
            </a:r>
          </a:p>
          <a:p>
            <a:pPr algn="ctr"/>
            <a:r>
              <a:rPr lang="en-US" sz="2800" b="1" dirty="0"/>
              <a:t>PRIBADI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7527" y="403167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MODAL</a:t>
            </a:r>
          </a:p>
          <a:p>
            <a:pPr algn="ctr"/>
            <a:r>
              <a:rPr lang="en-US" sz="2800" b="1" dirty="0"/>
              <a:t>USAHA</a:t>
            </a:r>
          </a:p>
        </p:txBody>
      </p:sp>
      <p:sp>
        <p:nvSpPr>
          <p:cNvPr id="14" name="Freeform 13"/>
          <p:cNvSpPr/>
          <p:nvPr/>
        </p:nvSpPr>
        <p:spPr>
          <a:xfrm>
            <a:off x="1600200" y="3960542"/>
            <a:ext cx="2172280" cy="1510146"/>
          </a:xfrm>
          <a:custGeom>
            <a:avLst/>
            <a:gdLst>
              <a:gd name="connsiteX0" fmla="*/ 817419 w 2172280"/>
              <a:gd name="connsiteY0" fmla="*/ 0 h 1510146"/>
              <a:gd name="connsiteX1" fmla="*/ 1191491 w 2172280"/>
              <a:gd name="connsiteY1" fmla="*/ 13855 h 1510146"/>
              <a:gd name="connsiteX2" fmla="*/ 1302328 w 2172280"/>
              <a:gd name="connsiteY2" fmla="*/ 27709 h 1510146"/>
              <a:gd name="connsiteX3" fmla="*/ 1343891 w 2172280"/>
              <a:gd name="connsiteY3" fmla="*/ 41564 h 1510146"/>
              <a:gd name="connsiteX4" fmla="*/ 1496291 w 2172280"/>
              <a:gd name="connsiteY4" fmla="*/ 55418 h 1510146"/>
              <a:gd name="connsiteX5" fmla="*/ 1579419 w 2172280"/>
              <a:gd name="connsiteY5" fmla="*/ 69273 h 1510146"/>
              <a:gd name="connsiteX6" fmla="*/ 1620982 w 2172280"/>
              <a:gd name="connsiteY6" fmla="*/ 83128 h 1510146"/>
              <a:gd name="connsiteX7" fmla="*/ 1717964 w 2172280"/>
              <a:gd name="connsiteY7" fmla="*/ 152400 h 1510146"/>
              <a:gd name="connsiteX8" fmla="*/ 1759528 w 2172280"/>
              <a:gd name="connsiteY8" fmla="*/ 180109 h 1510146"/>
              <a:gd name="connsiteX9" fmla="*/ 1842655 w 2172280"/>
              <a:gd name="connsiteY9" fmla="*/ 207818 h 1510146"/>
              <a:gd name="connsiteX10" fmla="*/ 1870364 w 2172280"/>
              <a:gd name="connsiteY10" fmla="*/ 235528 h 1510146"/>
              <a:gd name="connsiteX11" fmla="*/ 1911928 w 2172280"/>
              <a:gd name="connsiteY11" fmla="*/ 249382 h 1510146"/>
              <a:gd name="connsiteX12" fmla="*/ 1967346 w 2172280"/>
              <a:gd name="connsiteY12" fmla="*/ 277091 h 1510146"/>
              <a:gd name="connsiteX13" fmla="*/ 2050473 w 2172280"/>
              <a:gd name="connsiteY13" fmla="*/ 387928 h 1510146"/>
              <a:gd name="connsiteX14" fmla="*/ 2078182 w 2172280"/>
              <a:gd name="connsiteY14" fmla="*/ 429491 h 1510146"/>
              <a:gd name="connsiteX15" fmla="*/ 2092037 w 2172280"/>
              <a:gd name="connsiteY15" fmla="*/ 471055 h 1510146"/>
              <a:gd name="connsiteX16" fmla="*/ 2147455 w 2172280"/>
              <a:gd name="connsiteY16" fmla="*/ 554182 h 1510146"/>
              <a:gd name="connsiteX17" fmla="*/ 2147455 w 2172280"/>
              <a:gd name="connsiteY17" fmla="*/ 845128 h 1510146"/>
              <a:gd name="connsiteX18" fmla="*/ 2119746 w 2172280"/>
              <a:gd name="connsiteY18" fmla="*/ 928255 h 1510146"/>
              <a:gd name="connsiteX19" fmla="*/ 2092037 w 2172280"/>
              <a:gd name="connsiteY19" fmla="*/ 1039091 h 1510146"/>
              <a:gd name="connsiteX20" fmla="*/ 2036619 w 2172280"/>
              <a:gd name="connsiteY20" fmla="*/ 1122218 h 1510146"/>
              <a:gd name="connsiteX21" fmla="*/ 1981200 w 2172280"/>
              <a:gd name="connsiteY21" fmla="*/ 1191491 h 1510146"/>
              <a:gd name="connsiteX22" fmla="*/ 1953491 w 2172280"/>
              <a:gd name="connsiteY22" fmla="*/ 1233055 h 1510146"/>
              <a:gd name="connsiteX23" fmla="*/ 1911928 w 2172280"/>
              <a:gd name="connsiteY23" fmla="*/ 1260764 h 1510146"/>
              <a:gd name="connsiteX24" fmla="*/ 1884219 w 2172280"/>
              <a:gd name="connsiteY24" fmla="*/ 1316182 h 1510146"/>
              <a:gd name="connsiteX25" fmla="*/ 1828800 w 2172280"/>
              <a:gd name="connsiteY25" fmla="*/ 1343891 h 1510146"/>
              <a:gd name="connsiteX26" fmla="*/ 1704109 w 2172280"/>
              <a:gd name="connsiteY26" fmla="*/ 1371600 h 1510146"/>
              <a:gd name="connsiteX27" fmla="*/ 1648691 w 2172280"/>
              <a:gd name="connsiteY27" fmla="*/ 1385455 h 1510146"/>
              <a:gd name="connsiteX28" fmla="*/ 1565564 w 2172280"/>
              <a:gd name="connsiteY28" fmla="*/ 1440873 h 1510146"/>
              <a:gd name="connsiteX29" fmla="*/ 1357746 w 2172280"/>
              <a:gd name="connsiteY29" fmla="*/ 1468582 h 1510146"/>
              <a:gd name="connsiteX30" fmla="*/ 1136073 w 2172280"/>
              <a:gd name="connsiteY30" fmla="*/ 1496291 h 1510146"/>
              <a:gd name="connsiteX31" fmla="*/ 1066800 w 2172280"/>
              <a:gd name="connsiteY31" fmla="*/ 1510146 h 1510146"/>
              <a:gd name="connsiteX32" fmla="*/ 706582 w 2172280"/>
              <a:gd name="connsiteY32" fmla="*/ 1496291 h 1510146"/>
              <a:gd name="connsiteX33" fmla="*/ 512619 w 2172280"/>
              <a:gd name="connsiteY33" fmla="*/ 1454728 h 1510146"/>
              <a:gd name="connsiteX34" fmla="*/ 457200 w 2172280"/>
              <a:gd name="connsiteY34" fmla="*/ 1440873 h 1510146"/>
              <a:gd name="connsiteX35" fmla="*/ 332509 w 2172280"/>
              <a:gd name="connsiteY35" fmla="*/ 1371600 h 1510146"/>
              <a:gd name="connsiteX36" fmla="*/ 277091 w 2172280"/>
              <a:gd name="connsiteY36" fmla="*/ 1330037 h 1510146"/>
              <a:gd name="connsiteX37" fmla="*/ 180109 w 2172280"/>
              <a:gd name="connsiteY37" fmla="*/ 1316182 h 1510146"/>
              <a:gd name="connsiteX38" fmla="*/ 138546 w 2172280"/>
              <a:gd name="connsiteY38" fmla="*/ 1302328 h 1510146"/>
              <a:gd name="connsiteX39" fmla="*/ 55419 w 2172280"/>
              <a:gd name="connsiteY39" fmla="*/ 1233055 h 1510146"/>
              <a:gd name="connsiteX40" fmla="*/ 27709 w 2172280"/>
              <a:gd name="connsiteY40" fmla="*/ 1191491 h 1510146"/>
              <a:gd name="connsiteX41" fmla="*/ 13855 w 2172280"/>
              <a:gd name="connsiteY41" fmla="*/ 1108364 h 1510146"/>
              <a:gd name="connsiteX42" fmla="*/ 0 w 2172280"/>
              <a:gd name="connsiteY42" fmla="*/ 1052946 h 1510146"/>
              <a:gd name="connsiteX43" fmla="*/ 13855 w 2172280"/>
              <a:gd name="connsiteY43" fmla="*/ 595746 h 1510146"/>
              <a:gd name="connsiteX44" fmla="*/ 41564 w 2172280"/>
              <a:gd name="connsiteY44" fmla="*/ 554182 h 1510146"/>
              <a:gd name="connsiteX45" fmla="*/ 83128 w 2172280"/>
              <a:gd name="connsiteY45" fmla="*/ 443346 h 1510146"/>
              <a:gd name="connsiteX46" fmla="*/ 207819 w 2172280"/>
              <a:gd name="connsiteY46" fmla="*/ 332509 h 1510146"/>
              <a:gd name="connsiteX47" fmla="*/ 249382 w 2172280"/>
              <a:gd name="connsiteY47" fmla="*/ 318655 h 1510146"/>
              <a:gd name="connsiteX48" fmla="*/ 290946 w 2172280"/>
              <a:gd name="connsiteY48" fmla="*/ 290946 h 1510146"/>
              <a:gd name="connsiteX49" fmla="*/ 374073 w 2172280"/>
              <a:gd name="connsiteY49" fmla="*/ 221673 h 1510146"/>
              <a:gd name="connsiteX50" fmla="*/ 471055 w 2172280"/>
              <a:gd name="connsiteY50" fmla="*/ 180109 h 1510146"/>
              <a:gd name="connsiteX51" fmla="*/ 568037 w 2172280"/>
              <a:gd name="connsiteY51" fmla="*/ 124691 h 1510146"/>
              <a:gd name="connsiteX52" fmla="*/ 651164 w 2172280"/>
              <a:gd name="connsiteY52" fmla="*/ 69273 h 1510146"/>
              <a:gd name="connsiteX53" fmla="*/ 734291 w 2172280"/>
              <a:gd name="connsiteY53" fmla="*/ 41564 h 1510146"/>
              <a:gd name="connsiteX54" fmla="*/ 969819 w 2172280"/>
              <a:gd name="connsiteY54" fmla="*/ 13855 h 1510146"/>
              <a:gd name="connsiteX55" fmla="*/ 928255 w 2172280"/>
              <a:gd name="connsiteY55" fmla="*/ 0 h 1510146"/>
              <a:gd name="connsiteX56" fmla="*/ 858982 w 2172280"/>
              <a:gd name="connsiteY56" fmla="*/ 13855 h 1510146"/>
              <a:gd name="connsiteX57" fmla="*/ 817419 w 2172280"/>
              <a:gd name="connsiteY57" fmla="*/ 0 h 151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72280" h="1510146">
                <a:moveTo>
                  <a:pt x="817419" y="0"/>
                </a:moveTo>
                <a:cubicBezTo>
                  <a:pt x="872837" y="0"/>
                  <a:pt x="1066918" y="6737"/>
                  <a:pt x="1191491" y="13855"/>
                </a:cubicBezTo>
                <a:cubicBezTo>
                  <a:pt x="1228664" y="15979"/>
                  <a:pt x="1265695" y="21049"/>
                  <a:pt x="1302328" y="27709"/>
                </a:cubicBezTo>
                <a:cubicBezTo>
                  <a:pt x="1316696" y="30321"/>
                  <a:pt x="1329434" y="39499"/>
                  <a:pt x="1343891" y="41564"/>
                </a:cubicBezTo>
                <a:cubicBezTo>
                  <a:pt x="1394388" y="48778"/>
                  <a:pt x="1445631" y="49458"/>
                  <a:pt x="1496291" y="55418"/>
                </a:cubicBezTo>
                <a:cubicBezTo>
                  <a:pt x="1524190" y="58700"/>
                  <a:pt x="1551710" y="64655"/>
                  <a:pt x="1579419" y="69273"/>
                </a:cubicBezTo>
                <a:cubicBezTo>
                  <a:pt x="1593273" y="73891"/>
                  <a:pt x="1607920" y="76597"/>
                  <a:pt x="1620982" y="83128"/>
                </a:cubicBezTo>
                <a:cubicBezTo>
                  <a:pt x="1642751" y="94012"/>
                  <a:pt x="1703319" y="141939"/>
                  <a:pt x="1717964" y="152400"/>
                </a:cubicBezTo>
                <a:cubicBezTo>
                  <a:pt x="1731514" y="162078"/>
                  <a:pt x="1744312" y="173346"/>
                  <a:pt x="1759528" y="180109"/>
                </a:cubicBezTo>
                <a:cubicBezTo>
                  <a:pt x="1786218" y="191971"/>
                  <a:pt x="1842655" y="207818"/>
                  <a:pt x="1842655" y="207818"/>
                </a:cubicBezTo>
                <a:cubicBezTo>
                  <a:pt x="1851891" y="217055"/>
                  <a:pt x="1859163" y="228807"/>
                  <a:pt x="1870364" y="235528"/>
                </a:cubicBezTo>
                <a:cubicBezTo>
                  <a:pt x="1882887" y="243042"/>
                  <a:pt x="1898505" y="243629"/>
                  <a:pt x="1911928" y="249382"/>
                </a:cubicBezTo>
                <a:cubicBezTo>
                  <a:pt x="1930911" y="257518"/>
                  <a:pt x="1948873" y="267855"/>
                  <a:pt x="1967346" y="277091"/>
                </a:cubicBezTo>
                <a:cubicBezTo>
                  <a:pt x="2003390" y="385230"/>
                  <a:pt x="1944344" y="228736"/>
                  <a:pt x="2050473" y="387928"/>
                </a:cubicBezTo>
                <a:cubicBezTo>
                  <a:pt x="2059709" y="401782"/>
                  <a:pt x="2070735" y="414598"/>
                  <a:pt x="2078182" y="429491"/>
                </a:cubicBezTo>
                <a:cubicBezTo>
                  <a:pt x="2084713" y="442553"/>
                  <a:pt x="2084945" y="458289"/>
                  <a:pt x="2092037" y="471055"/>
                </a:cubicBezTo>
                <a:cubicBezTo>
                  <a:pt x="2108210" y="500166"/>
                  <a:pt x="2147455" y="554182"/>
                  <a:pt x="2147455" y="554182"/>
                </a:cubicBezTo>
                <a:cubicBezTo>
                  <a:pt x="2185297" y="667714"/>
                  <a:pt x="2175450" y="621161"/>
                  <a:pt x="2147455" y="845128"/>
                </a:cubicBezTo>
                <a:cubicBezTo>
                  <a:pt x="2143832" y="874110"/>
                  <a:pt x="2126830" y="899919"/>
                  <a:pt x="2119746" y="928255"/>
                </a:cubicBezTo>
                <a:cubicBezTo>
                  <a:pt x="2110510" y="965200"/>
                  <a:pt x="2113161" y="1007405"/>
                  <a:pt x="2092037" y="1039091"/>
                </a:cubicBezTo>
                <a:cubicBezTo>
                  <a:pt x="2073564" y="1066800"/>
                  <a:pt x="2047150" y="1090625"/>
                  <a:pt x="2036619" y="1122218"/>
                </a:cubicBezTo>
                <a:cubicBezTo>
                  <a:pt x="2017498" y="1179579"/>
                  <a:pt x="2034915" y="1155681"/>
                  <a:pt x="1981200" y="1191491"/>
                </a:cubicBezTo>
                <a:cubicBezTo>
                  <a:pt x="1971964" y="1205346"/>
                  <a:pt x="1965265" y="1221281"/>
                  <a:pt x="1953491" y="1233055"/>
                </a:cubicBezTo>
                <a:cubicBezTo>
                  <a:pt x="1941717" y="1244829"/>
                  <a:pt x="1922588" y="1247972"/>
                  <a:pt x="1911928" y="1260764"/>
                </a:cubicBezTo>
                <a:cubicBezTo>
                  <a:pt x="1898706" y="1276630"/>
                  <a:pt x="1898823" y="1301578"/>
                  <a:pt x="1884219" y="1316182"/>
                </a:cubicBezTo>
                <a:cubicBezTo>
                  <a:pt x="1869615" y="1330786"/>
                  <a:pt x="1847783" y="1335755"/>
                  <a:pt x="1828800" y="1343891"/>
                </a:cubicBezTo>
                <a:cubicBezTo>
                  <a:pt x="1781609" y="1364116"/>
                  <a:pt x="1761205" y="1360181"/>
                  <a:pt x="1704109" y="1371600"/>
                </a:cubicBezTo>
                <a:cubicBezTo>
                  <a:pt x="1685438" y="1375334"/>
                  <a:pt x="1667164" y="1380837"/>
                  <a:pt x="1648691" y="1385455"/>
                </a:cubicBezTo>
                <a:cubicBezTo>
                  <a:pt x="1620982" y="1403928"/>
                  <a:pt x="1598609" y="1436742"/>
                  <a:pt x="1565564" y="1440873"/>
                </a:cubicBezTo>
                <a:cubicBezTo>
                  <a:pt x="1422325" y="1458779"/>
                  <a:pt x="1491587" y="1449463"/>
                  <a:pt x="1357746" y="1468582"/>
                </a:cubicBezTo>
                <a:cubicBezTo>
                  <a:pt x="1251794" y="1503900"/>
                  <a:pt x="1360693" y="1471333"/>
                  <a:pt x="1136073" y="1496291"/>
                </a:cubicBezTo>
                <a:cubicBezTo>
                  <a:pt x="1112669" y="1498891"/>
                  <a:pt x="1089891" y="1505528"/>
                  <a:pt x="1066800" y="1510146"/>
                </a:cubicBezTo>
                <a:cubicBezTo>
                  <a:pt x="946727" y="1505528"/>
                  <a:pt x="826509" y="1503786"/>
                  <a:pt x="706582" y="1496291"/>
                </a:cubicBezTo>
                <a:cubicBezTo>
                  <a:pt x="652938" y="1492938"/>
                  <a:pt x="559814" y="1466527"/>
                  <a:pt x="512619" y="1454728"/>
                </a:cubicBezTo>
                <a:cubicBezTo>
                  <a:pt x="494146" y="1450110"/>
                  <a:pt x="475264" y="1446895"/>
                  <a:pt x="457200" y="1440873"/>
                </a:cubicBezTo>
                <a:cubicBezTo>
                  <a:pt x="392401" y="1419272"/>
                  <a:pt x="408731" y="1428766"/>
                  <a:pt x="332509" y="1371600"/>
                </a:cubicBezTo>
                <a:cubicBezTo>
                  <a:pt x="314036" y="1357746"/>
                  <a:pt x="298792" y="1337928"/>
                  <a:pt x="277091" y="1330037"/>
                </a:cubicBezTo>
                <a:cubicBezTo>
                  <a:pt x="246402" y="1318877"/>
                  <a:pt x="212436" y="1320800"/>
                  <a:pt x="180109" y="1316182"/>
                </a:cubicBezTo>
                <a:cubicBezTo>
                  <a:pt x="166255" y="1311564"/>
                  <a:pt x="151608" y="1308859"/>
                  <a:pt x="138546" y="1302328"/>
                </a:cubicBezTo>
                <a:cubicBezTo>
                  <a:pt x="107410" y="1286760"/>
                  <a:pt x="77304" y="1259317"/>
                  <a:pt x="55419" y="1233055"/>
                </a:cubicBezTo>
                <a:cubicBezTo>
                  <a:pt x="44759" y="1220263"/>
                  <a:pt x="36946" y="1205346"/>
                  <a:pt x="27709" y="1191491"/>
                </a:cubicBezTo>
                <a:cubicBezTo>
                  <a:pt x="23091" y="1163782"/>
                  <a:pt x="19364" y="1135910"/>
                  <a:pt x="13855" y="1108364"/>
                </a:cubicBezTo>
                <a:cubicBezTo>
                  <a:pt x="10121" y="1089693"/>
                  <a:pt x="0" y="1071987"/>
                  <a:pt x="0" y="1052946"/>
                </a:cubicBezTo>
                <a:cubicBezTo>
                  <a:pt x="0" y="900476"/>
                  <a:pt x="1193" y="747689"/>
                  <a:pt x="13855" y="595746"/>
                </a:cubicBezTo>
                <a:cubicBezTo>
                  <a:pt x="15238" y="579152"/>
                  <a:pt x="32328" y="568037"/>
                  <a:pt x="41564" y="554182"/>
                </a:cubicBezTo>
                <a:cubicBezTo>
                  <a:pt x="51319" y="515161"/>
                  <a:pt x="56783" y="476277"/>
                  <a:pt x="83128" y="443346"/>
                </a:cubicBezTo>
                <a:cubicBezTo>
                  <a:pt x="107609" y="412745"/>
                  <a:pt x="163572" y="354632"/>
                  <a:pt x="207819" y="332509"/>
                </a:cubicBezTo>
                <a:cubicBezTo>
                  <a:pt x="220881" y="325978"/>
                  <a:pt x="235528" y="323273"/>
                  <a:pt x="249382" y="318655"/>
                </a:cubicBezTo>
                <a:cubicBezTo>
                  <a:pt x="263237" y="309419"/>
                  <a:pt x="278154" y="301606"/>
                  <a:pt x="290946" y="290946"/>
                </a:cubicBezTo>
                <a:cubicBezTo>
                  <a:pt x="336911" y="252642"/>
                  <a:pt x="322472" y="247474"/>
                  <a:pt x="374073" y="221673"/>
                </a:cubicBezTo>
                <a:cubicBezTo>
                  <a:pt x="434373" y="191523"/>
                  <a:pt x="403787" y="228157"/>
                  <a:pt x="471055" y="180109"/>
                </a:cubicBezTo>
                <a:cubicBezTo>
                  <a:pt x="559946" y="116616"/>
                  <a:pt x="460702" y="151526"/>
                  <a:pt x="568037" y="124691"/>
                </a:cubicBezTo>
                <a:cubicBezTo>
                  <a:pt x="595746" y="106218"/>
                  <a:pt x="619571" y="79804"/>
                  <a:pt x="651164" y="69273"/>
                </a:cubicBezTo>
                <a:lnTo>
                  <a:pt x="734291" y="41564"/>
                </a:lnTo>
                <a:cubicBezTo>
                  <a:pt x="837350" y="7211"/>
                  <a:pt x="761279" y="28750"/>
                  <a:pt x="969819" y="13855"/>
                </a:cubicBezTo>
                <a:cubicBezTo>
                  <a:pt x="955964" y="9237"/>
                  <a:pt x="942859" y="0"/>
                  <a:pt x="928255" y="0"/>
                </a:cubicBezTo>
                <a:cubicBezTo>
                  <a:pt x="904707" y="0"/>
                  <a:pt x="882210" y="9984"/>
                  <a:pt x="858982" y="13855"/>
                </a:cubicBezTo>
                <a:cubicBezTo>
                  <a:pt x="854427" y="14614"/>
                  <a:pt x="762001" y="0"/>
                  <a:pt x="817419" y="0"/>
                </a:cubicBezTo>
                <a:close/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4"/>
          <p:cNvSpPr/>
          <p:nvPr/>
        </p:nvSpPr>
        <p:spPr>
          <a:xfrm>
            <a:off x="5167745" y="3671455"/>
            <a:ext cx="1981200" cy="1634836"/>
          </a:xfrm>
          <a:custGeom>
            <a:avLst/>
            <a:gdLst>
              <a:gd name="connsiteX0" fmla="*/ 484910 w 1981200"/>
              <a:gd name="connsiteY0" fmla="*/ 166254 h 1634836"/>
              <a:gd name="connsiteX1" fmla="*/ 581891 w 1981200"/>
              <a:gd name="connsiteY1" fmla="*/ 152400 h 1634836"/>
              <a:gd name="connsiteX2" fmla="*/ 706582 w 1981200"/>
              <a:gd name="connsiteY2" fmla="*/ 110836 h 1634836"/>
              <a:gd name="connsiteX3" fmla="*/ 886691 w 1981200"/>
              <a:gd name="connsiteY3" fmla="*/ 55418 h 1634836"/>
              <a:gd name="connsiteX4" fmla="*/ 1011382 w 1981200"/>
              <a:gd name="connsiteY4" fmla="*/ 27709 h 1634836"/>
              <a:gd name="connsiteX5" fmla="*/ 1108364 w 1981200"/>
              <a:gd name="connsiteY5" fmla="*/ 13854 h 1634836"/>
              <a:gd name="connsiteX6" fmla="*/ 1191491 w 1981200"/>
              <a:gd name="connsiteY6" fmla="*/ 0 h 1634836"/>
              <a:gd name="connsiteX7" fmla="*/ 1427019 w 1981200"/>
              <a:gd name="connsiteY7" fmla="*/ 27709 h 1634836"/>
              <a:gd name="connsiteX8" fmla="*/ 1496291 w 1981200"/>
              <a:gd name="connsiteY8" fmla="*/ 41563 h 1634836"/>
              <a:gd name="connsiteX9" fmla="*/ 1551710 w 1981200"/>
              <a:gd name="connsiteY9" fmla="*/ 69272 h 1634836"/>
              <a:gd name="connsiteX10" fmla="*/ 1676400 w 1981200"/>
              <a:gd name="connsiteY10" fmla="*/ 152400 h 1634836"/>
              <a:gd name="connsiteX11" fmla="*/ 1773382 w 1981200"/>
              <a:gd name="connsiteY11" fmla="*/ 221672 h 1634836"/>
              <a:gd name="connsiteX12" fmla="*/ 1801091 w 1981200"/>
              <a:gd name="connsiteY12" fmla="*/ 263236 h 1634836"/>
              <a:gd name="connsiteX13" fmla="*/ 1814946 w 1981200"/>
              <a:gd name="connsiteY13" fmla="*/ 332509 h 1634836"/>
              <a:gd name="connsiteX14" fmla="*/ 1856510 w 1981200"/>
              <a:gd name="connsiteY14" fmla="*/ 374072 h 1634836"/>
              <a:gd name="connsiteX15" fmla="*/ 1911928 w 1981200"/>
              <a:gd name="connsiteY15" fmla="*/ 498763 h 1634836"/>
              <a:gd name="connsiteX16" fmla="*/ 1953491 w 1981200"/>
              <a:gd name="connsiteY16" fmla="*/ 623454 h 1634836"/>
              <a:gd name="connsiteX17" fmla="*/ 1967346 w 1981200"/>
              <a:gd name="connsiteY17" fmla="*/ 775854 h 1634836"/>
              <a:gd name="connsiteX18" fmla="*/ 1981200 w 1981200"/>
              <a:gd name="connsiteY18" fmla="*/ 817418 h 1634836"/>
              <a:gd name="connsiteX19" fmla="*/ 1967346 w 1981200"/>
              <a:gd name="connsiteY19" fmla="*/ 1025236 h 1634836"/>
              <a:gd name="connsiteX20" fmla="*/ 1925782 w 1981200"/>
              <a:gd name="connsiteY20" fmla="*/ 1205345 h 1634836"/>
              <a:gd name="connsiteX21" fmla="*/ 1898073 w 1981200"/>
              <a:gd name="connsiteY21" fmla="*/ 1316181 h 1634836"/>
              <a:gd name="connsiteX22" fmla="*/ 1870364 w 1981200"/>
              <a:gd name="connsiteY22" fmla="*/ 1357745 h 1634836"/>
              <a:gd name="connsiteX23" fmla="*/ 1773382 w 1981200"/>
              <a:gd name="connsiteY23" fmla="*/ 1440872 h 1634836"/>
              <a:gd name="connsiteX24" fmla="*/ 1634837 w 1981200"/>
              <a:gd name="connsiteY24" fmla="*/ 1496290 h 1634836"/>
              <a:gd name="connsiteX25" fmla="*/ 1496291 w 1981200"/>
              <a:gd name="connsiteY25" fmla="*/ 1537854 h 1634836"/>
              <a:gd name="connsiteX26" fmla="*/ 1233055 w 1981200"/>
              <a:gd name="connsiteY26" fmla="*/ 1565563 h 1634836"/>
              <a:gd name="connsiteX27" fmla="*/ 1122219 w 1981200"/>
              <a:gd name="connsiteY27" fmla="*/ 1593272 h 1634836"/>
              <a:gd name="connsiteX28" fmla="*/ 997528 w 1981200"/>
              <a:gd name="connsiteY28" fmla="*/ 1620981 h 1634836"/>
              <a:gd name="connsiteX29" fmla="*/ 942110 w 1981200"/>
              <a:gd name="connsiteY29" fmla="*/ 1634836 h 1634836"/>
              <a:gd name="connsiteX30" fmla="*/ 720437 w 1981200"/>
              <a:gd name="connsiteY30" fmla="*/ 1620981 h 1634836"/>
              <a:gd name="connsiteX31" fmla="*/ 637310 w 1981200"/>
              <a:gd name="connsiteY31" fmla="*/ 1579418 h 1634836"/>
              <a:gd name="connsiteX32" fmla="*/ 581891 w 1981200"/>
              <a:gd name="connsiteY32" fmla="*/ 1565563 h 1634836"/>
              <a:gd name="connsiteX33" fmla="*/ 401782 w 1981200"/>
              <a:gd name="connsiteY33" fmla="*/ 1510145 h 1634836"/>
              <a:gd name="connsiteX34" fmla="*/ 346364 w 1981200"/>
              <a:gd name="connsiteY34" fmla="*/ 1454727 h 1634836"/>
              <a:gd name="connsiteX35" fmla="*/ 249382 w 1981200"/>
              <a:gd name="connsiteY35" fmla="*/ 1357745 h 1634836"/>
              <a:gd name="connsiteX36" fmla="*/ 193964 w 1981200"/>
              <a:gd name="connsiteY36" fmla="*/ 1302327 h 1634836"/>
              <a:gd name="connsiteX37" fmla="*/ 152400 w 1981200"/>
              <a:gd name="connsiteY37" fmla="*/ 1246909 h 1634836"/>
              <a:gd name="connsiteX38" fmla="*/ 96982 w 1981200"/>
              <a:gd name="connsiteY38" fmla="*/ 1191490 h 1634836"/>
              <a:gd name="connsiteX39" fmla="*/ 69273 w 1981200"/>
              <a:gd name="connsiteY39" fmla="*/ 1136072 h 1634836"/>
              <a:gd name="connsiteX40" fmla="*/ 41564 w 1981200"/>
              <a:gd name="connsiteY40" fmla="*/ 1094509 h 1634836"/>
              <a:gd name="connsiteX41" fmla="*/ 0 w 1981200"/>
              <a:gd name="connsiteY41" fmla="*/ 928254 h 1634836"/>
              <a:gd name="connsiteX42" fmla="*/ 13855 w 1981200"/>
              <a:gd name="connsiteY42" fmla="*/ 692727 h 1634836"/>
              <a:gd name="connsiteX43" fmla="*/ 55419 w 1981200"/>
              <a:gd name="connsiteY43" fmla="*/ 609600 h 1634836"/>
              <a:gd name="connsiteX44" fmla="*/ 110837 w 1981200"/>
              <a:gd name="connsiteY44" fmla="*/ 512618 h 1634836"/>
              <a:gd name="connsiteX45" fmla="*/ 124691 w 1981200"/>
              <a:gd name="connsiteY45" fmla="*/ 471054 h 1634836"/>
              <a:gd name="connsiteX46" fmla="*/ 263237 w 1981200"/>
              <a:gd name="connsiteY46" fmla="*/ 304800 h 1634836"/>
              <a:gd name="connsiteX47" fmla="*/ 332510 w 1981200"/>
              <a:gd name="connsiteY47" fmla="*/ 235527 h 1634836"/>
              <a:gd name="connsiteX48" fmla="*/ 415637 w 1981200"/>
              <a:gd name="connsiteY48" fmla="*/ 180109 h 1634836"/>
              <a:gd name="connsiteX49" fmla="*/ 484910 w 1981200"/>
              <a:gd name="connsiteY49" fmla="*/ 166254 h 1634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981200" h="1634836">
                <a:moveTo>
                  <a:pt x="484910" y="166254"/>
                </a:moveTo>
                <a:cubicBezTo>
                  <a:pt x="517237" y="161636"/>
                  <a:pt x="550211" y="160320"/>
                  <a:pt x="581891" y="152400"/>
                </a:cubicBezTo>
                <a:cubicBezTo>
                  <a:pt x="624395" y="141774"/>
                  <a:pt x="665018" y="124691"/>
                  <a:pt x="706582" y="110836"/>
                </a:cubicBezTo>
                <a:cubicBezTo>
                  <a:pt x="798316" y="80258"/>
                  <a:pt x="788433" y="82216"/>
                  <a:pt x="886691" y="55418"/>
                </a:cubicBezTo>
                <a:cubicBezTo>
                  <a:pt x="925840" y="44741"/>
                  <a:pt x="971810" y="34304"/>
                  <a:pt x="1011382" y="27709"/>
                </a:cubicBezTo>
                <a:cubicBezTo>
                  <a:pt x="1043593" y="22340"/>
                  <a:pt x="1076088" y="18819"/>
                  <a:pt x="1108364" y="13854"/>
                </a:cubicBezTo>
                <a:cubicBezTo>
                  <a:pt x="1136129" y="9583"/>
                  <a:pt x="1163782" y="4618"/>
                  <a:pt x="1191491" y="0"/>
                </a:cubicBezTo>
                <a:lnTo>
                  <a:pt x="1427019" y="27709"/>
                </a:lnTo>
                <a:cubicBezTo>
                  <a:pt x="1450351" y="30891"/>
                  <a:pt x="1473951" y="34117"/>
                  <a:pt x="1496291" y="41563"/>
                </a:cubicBezTo>
                <a:cubicBezTo>
                  <a:pt x="1515885" y="48094"/>
                  <a:pt x="1533656" y="59242"/>
                  <a:pt x="1551710" y="69272"/>
                </a:cubicBezTo>
                <a:cubicBezTo>
                  <a:pt x="1636035" y="116119"/>
                  <a:pt x="1603511" y="100336"/>
                  <a:pt x="1676400" y="152400"/>
                </a:cubicBezTo>
                <a:cubicBezTo>
                  <a:pt x="1818252" y="253723"/>
                  <a:pt x="1592213" y="85797"/>
                  <a:pt x="1773382" y="221672"/>
                </a:cubicBezTo>
                <a:cubicBezTo>
                  <a:pt x="1782618" y="235527"/>
                  <a:pt x="1795244" y="247645"/>
                  <a:pt x="1801091" y="263236"/>
                </a:cubicBezTo>
                <a:cubicBezTo>
                  <a:pt x="1809359" y="285285"/>
                  <a:pt x="1804415" y="311447"/>
                  <a:pt x="1814946" y="332509"/>
                </a:cubicBezTo>
                <a:cubicBezTo>
                  <a:pt x="1823708" y="350034"/>
                  <a:pt x="1842655" y="360218"/>
                  <a:pt x="1856510" y="374072"/>
                </a:cubicBezTo>
                <a:cubicBezTo>
                  <a:pt x="1884323" y="429698"/>
                  <a:pt x="1889816" y="436849"/>
                  <a:pt x="1911928" y="498763"/>
                </a:cubicBezTo>
                <a:cubicBezTo>
                  <a:pt x="1926663" y="540023"/>
                  <a:pt x="1953491" y="623454"/>
                  <a:pt x="1953491" y="623454"/>
                </a:cubicBezTo>
                <a:cubicBezTo>
                  <a:pt x="1958109" y="674254"/>
                  <a:pt x="1960132" y="725357"/>
                  <a:pt x="1967346" y="775854"/>
                </a:cubicBezTo>
                <a:cubicBezTo>
                  <a:pt x="1969411" y="790311"/>
                  <a:pt x="1981200" y="802814"/>
                  <a:pt x="1981200" y="817418"/>
                </a:cubicBezTo>
                <a:cubicBezTo>
                  <a:pt x="1981200" y="886844"/>
                  <a:pt x="1974254" y="956154"/>
                  <a:pt x="1967346" y="1025236"/>
                </a:cubicBezTo>
                <a:cubicBezTo>
                  <a:pt x="1963213" y="1066562"/>
                  <a:pt x="1931401" y="1177250"/>
                  <a:pt x="1925782" y="1205345"/>
                </a:cubicBezTo>
                <a:cubicBezTo>
                  <a:pt x="1920511" y="1231699"/>
                  <a:pt x="1912276" y="1287776"/>
                  <a:pt x="1898073" y="1316181"/>
                </a:cubicBezTo>
                <a:cubicBezTo>
                  <a:pt x="1890626" y="1331074"/>
                  <a:pt x="1881200" y="1345102"/>
                  <a:pt x="1870364" y="1357745"/>
                </a:cubicBezTo>
                <a:cubicBezTo>
                  <a:pt x="1847944" y="1383902"/>
                  <a:pt x="1808146" y="1424827"/>
                  <a:pt x="1773382" y="1440872"/>
                </a:cubicBezTo>
                <a:cubicBezTo>
                  <a:pt x="1728221" y="1461716"/>
                  <a:pt x="1679325" y="1474045"/>
                  <a:pt x="1634837" y="1496290"/>
                </a:cubicBezTo>
                <a:cubicBezTo>
                  <a:pt x="1554293" y="1536563"/>
                  <a:pt x="1599791" y="1520605"/>
                  <a:pt x="1496291" y="1537854"/>
                </a:cubicBezTo>
                <a:cubicBezTo>
                  <a:pt x="1378085" y="1577258"/>
                  <a:pt x="1501787" y="1539970"/>
                  <a:pt x="1233055" y="1565563"/>
                </a:cubicBezTo>
                <a:cubicBezTo>
                  <a:pt x="1169684" y="1571598"/>
                  <a:pt x="1173581" y="1578597"/>
                  <a:pt x="1122219" y="1593272"/>
                </a:cubicBezTo>
                <a:cubicBezTo>
                  <a:pt x="1063075" y="1610170"/>
                  <a:pt x="1061828" y="1606692"/>
                  <a:pt x="997528" y="1620981"/>
                </a:cubicBezTo>
                <a:cubicBezTo>
                  <a:pt x="978940" y="1625112"/>
                  <a:pt x="960583" y="1630218"/>
                  <a:pt x="942110" y="1634836"/>
                </a:cubicBezTo>
                <a:cubicBezTo>
                  <a:pt x="868219" y="1630218"/>
                  <a:pt x="794065" y="1628731"/>
                  <a:pt x="720437" y="1620981"/>
                </a:cubicBezTo>
                <a:cubicBezTo>
                  <a:pt x="668842" y="1615550"/>
                  <a:pt x="684450" y="1599621"/>
                  <a:pt x="637310" y="1579418"/>
                </a:cubicBezTo>
                <a:cubicBezTo>
                  <a:pt x="619808" y="1571917"/>
                  <a:pt x="600364" y="1570181"/>
                  <a:pt x="581891" y="1565563"/>
                </a:cubicBezTo>
                <a:cubicBezTo>
                  <a:pt x="448579" y="1476687"/>
                  <a:pt x="705327" y="1640235"/>
                  <a:pt x="401782" y="1510145"/>
                </a:cubicBezTo>
                <a:cubicBezTo>
                  <a:pt x="377770" y="1499854"/>
                  <a:pt x="366024" y="1471930"/>
                  <a:pt x="346364" y="1454727"/>
                </a:cubicBezTo>
                <a:cubicBezTo>
                  <a:pt x="198583" y="1325418"/>
                  <a:pt x="378691" y="1505526"/>
                  <a:pt x="249382" y="1357745"/>
                </a:cubicBezTo>
                <a:cubicBezTo>
                  <a:pt x="232179" y="1338085"/>
                  <a:pt x="211167" y="1321987"/>
                  <a:pt x="193964" y="1302327"/>
                </a:cubicBezTo>
                <a:cubicBezTo>
                  <a:pt x="178758" y="1284949"/>
                  <a:pt x="167605" y="1264287"/>
                  <a:pt x="152400" y="1246909"/>
                </a:cubicBezTo>
                <a:cubicBezTo>
                  <a:pt x="135197" y="1227248"/>
                  <a:pt x="112657" y="1212390"/>
                  <a:pt x="96982" y="1191490"/>
                </a:cubicBezTo>
                <a:cubicBezTo>
                  <a:pt x="84590" y="1174967"/>
                  <a:pt x="79520" y="1154004"/>
                  <a:pt x="69273" y="1136072"/>
                </a:cubicBezTo>
                <a:cubicBezTo>
                  <a:pt x="61012" y="1121615"/>
                  <a:pt x="50800" y="1108363"/>
                  <a:pt x="41564" y="1094509"/>
                </a:cubicBezTo>
                <a:cubicBezTo>
                  <a:pt x="4972" y="984731"/>
                  <a:pt x="18657" y="1040192"/>
                  <a:pt x="0" y="928254"/>
                </a:cubicBezTo>
                <a:cubicBezTo>
                  <a:pt x="4618" y="849745"/>
                  <a:pt x="6029" y="770981"/>
                  <a:pt x="13855" y="692727"/>
                </a:cubicBezTo>
                <a:cubicBezTo>
                  <a:pt x="17704" y="654239"/>
                  <a:pt x="37021" y="641797"/>
                  <a:pt x="55419" y="609600"/>
                </a:cubicBezTo>
                <a:cubicBezTo>
                  <a:pt x="125730" y="486555"/>
                  <a:pt x="43329" y="613879"/>
                  <a:pt x="110837" y="512618"/>
                </a:cubicBezTo>
                <a:cubicBezTo>
                  <a:pt x="115455" y="498763"/>
                  <a:pt x="117599" y="483820"/>
                  <a:pt x="124691" y="471054"/>
                </a:cubicBezTo>
                <a:cubicBezTo>
                  <a:pt x="172912" y="384257"/>
                  <a:pt x="190609" y="377428"/>
                  <a:pt x="263237" y="304800"/>
                </a:cubicBezTo>
                <a:lnTo>
                  <a:pt x="332510" y="235527"/>
                </a:lnTo>
                <a:cubicBezTo>
                  <a:pt x="360219" y="217054"/>
                  <a:pt x="384044" y="190640"/>
                  <a:pt x="415637" y="180109"/>
                </a:cubicBezTo>
                <a:lnTo>
                  <a:pt x="484910" y="166254"/>
                </a:lnTo>
                <a:close/>
              </a:path>
            </a:pathLst>
          </a:cu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762991" y="5443394"/>
            <a:ext cx="179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5 BULAN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2718" y="5468219"/>
            <a:ext cx="2116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3-6 BULAN</a:t>
            </a:r>
          </a:p>
        </p:txBody>
      </p:sp>
    </p:spTree>
    <p:extLst>
      <p:ext uri="{BB962C8B-B14F-4D97-AF65-F5344CB8AC3E}">
        <p14:creationId xmlns:p14="http://schemas.microsoft.com/office/powerpoint/2010/main" val="425390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/>
      <p:bldP spid="12" grpId="0"/>
      <p:bldP spid="14" grpId="0" animBg="1"/>
      <p:bldP spid="15" grpId="0" animBg="1"/>
      <p:bldP spid="16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PISAHKAN UANG FISIK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3091"/>
            <a:ext cx="9144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47800" y="1434873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UANG KELUARGA/PRIBADI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57354" y="1440873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UANG</a:t>
            </a:r>
          </a:p>
          <a:p>
            <a:pPr algn="ctr"/>
            <a:r>
              <a:rPr lang="en-US" sz="2800" b="1" dirty="0"/>
              <a:t>USAHA</a:t>
            </a:r>
          </a:p>
        </p:txBody>
      </p:sp>
      <p:sp>
        <p:nvSpPr>
          <p:cNvPr id="3" name="Freeform 2"/>
          <p:cNvSpPr/>
          <p:nvPr/>
        </p:nvSpPr>
        <p:spPr>
          <a:xfrm>
            <a:off x="1295400" y="1440873"/>
            <a:ext cx="3657599" cy="1066800"/>
          </a:xfrm>
          <a:custGeom>
            <a:avLst/>
            <a:gdLst>
              <a:gd name="connsiteX0" fmla="*/ 457200 w 1926211"/>
              <a:gd name="connsiteY0" fmla="*/ 83127 h 1066800"/>
              <a:gd name="connsiteX1" fmla="*/ 526473 w 1926211"/>
              <a:gd name="connsiteY1" fmla="*/ 69272 h 1066800"/>
              <a:gd name="connsiteX2" fmla="*/ 568037 w 1926211"/>
              <a:gd name="connsiteY2" fmla="*/ 55418 h 1066800"/>
              <a:gd name="connsiteX3" fmla="*/ 678873 w 1926211"/>
              <a:gd name="connsiteY3" fmla="*/ 41563 h 1066800"/>
              <a:gd name="connsiteX4" fmla="*/ 762000 w 1926211"/>
              <a:gd name="connsiteY4" fmla="*/ 27709 h 1066800"/>
              <a:gd name="connsiteX5" fmla="*/ 831273 w 1926211"/>
              <a:gd name="connsiteY5" fmla="*/ 13854 h 1066800"/>
              <a:gd name="connsiteX6" fmla="*/ 955964 w 1926211"/>
              <a:gd name="connsiteY6" fmla="*/ 0 h 1066800"/>
              <a:gd name="connsiteX7" fmla="*/ 1233055 w 1926211"/>
              <a:gd name="connsiteY7" fmla="*/ 13854 h 1066800"/>
              <a:gd name="connsiteX8" fmla="*/ 1274619 w 1926211"/>
              <a:gd name="connsiteY8" fmla="*/ 27709 h 1066800"/>
              <a:gd name="connsiteX9" fmla="*/ 1385455 w 1926211"/>
              <a:gd name="connsiteY9" fmla="*/ 83127 h 1066800"/>
              <a:gd name="connsiteX10" fmla="*/ 1454728 w 1926211"/>
              <a:gd name="connsiteY10" fmla="*/ 110836 h 1066800"/>
              <a:gd name="connsiteX11" fmla="*/ 1537855 w 1926211"/>
              <a:gd name="connsiteY11" fmla="*/ 138545 h 1066800"/>
              <a:gd name="connsiteX12" fmla="*/ 1634837 w 1926211"/>
              <a:gd name="connsiteY12" fmla="*/ 193963 h 1066800"/>
              <a:gd name="connsiteX13" fmla="*/ 1731819 w 1926211"/>
              <a:gd name="connsiteY13" fmla="*/ 249382 h 1066800"/>
              <a:gd name="connsiteX14" fmla="*/ 1814946 w 1926211"/>
              <a:gd name="connsiteY14" fmla="*/ 346363 h 1066800"/>
              <a:gd name="connsiteX15" fmla="*/ 1842655 w 1926211"/>
              <a:gd name="connsiteY15" fmla="*/ 429491 h 1066800"/>
              <a:gd name="connsiteX16" fmla="*/ 1870364 w 1926211"/>
              <a:gd name="connsiteY16" fmla="*/ 540327 h 1066800"/>
              <a:gd name="connsiteX17" fmla="*/ 1898073 w 1926211"/>
              <a:gd name="connsiteY17" fmla="*/ 581891 h 1066800"/>
              <a:gd name="connsiteX18" fmla="*/ 1925782 w 1926211"/>
              <a:gd name="connsiteY18" fmla="*/ 692727 h 1066800"/>
              <a:gd name="connsiteX19" fmla="*/ 1911928 w 1926211"/>
              <a:gd name="connsiteY19" fmla="*/ 831272 h 1066800"/>
              <a:gd name="connsiteX20" fmla="*/ 1842655 w 1926211"/>
              <a:gd name="connsiteY20" fmla="*/ 914400 h 1066800"/>
              <a:gd name="connsiteX21" fmla="*/ 1787237 w 1926211"/>
              <a:gd name="connsiteY21" fmla="*/ 955963 h 1066800"/>
              <a:gd name="connsiteX22" fmla="*/ 1731819 w 1926211"/>
              <a:gd name="connsiteY22" fmla="*/ 969818 h 1066800"/>
              <a:gd name="connsiteX23" fmla="*/ 1551710 w 1926211"/>
              <a:gd name="connsiteY23" fmla="*/ 1011382 h 1066800"/>
              <a:gd name="connsiteX24" fmla="*/ 1440873 w 1926211"/>
              <a:gd name="connsiteY24" fmla="*/ 1052945 h 1066800"/>
              <a:gd name="connsiteX25" fmla="*/ 1371600 w 1926211"/>
              <a:gd name="connsiteY25" fmla="*/ 1066800 h 1066800"/>
              <a:gd name="connsiteX26" fmla="*/ 748146 w 1926211"/>
              <a:gd name="connsiteY26" fmla="*/ 1052945 h 1066800"/>
              <a:gd name="connsiteX27" fmla="*/ 387928 w 1926211"/>
              <a:gd name="connsiteY27" fmla="*/ 1039091 h 1066800"/>
              <a:gd name="connsiteX28" fmla="*/ 346364 w 1926211"/>
              <a:gd name="connsiteY28" fmla="*/ 1025236 h 1066800"/>
              <a:gd name="connsiteX29" fmla="*/ 290946 w 1926211"/>
              <a:gd name="connsiteY29" fmla="*/ 1011382 h 1066800"/>
              <a:gd name="connsiteX30" fmla="*/ 235528 w 1926211"/>
              <a:gd name="connsiteY30" fmla="*/ 983672 h 1066800"/>
              <a:gd name="connsiteX31" fmla="*/ 193964 w 1926211"/>
              <a:gd name="connsiteY31" fmla="*/ 969818 h 1066800"/>
              <a:gd name="connsiteX32" fmla="*/ 96982 w 1926211"/>
              <a:gd name="connsiteY32" fmla="*/ 900545 h 1066800"/>
              <a:gd name="connsiteX33" fmla="*/ 55419 w 1926211"/>
              <a:gd name="connsiteY33" fmla="*/ 886691 h 1066800"/>
              <a:gd name="connsiteX34" fmla="*/ 13855 w 1926211"/>
              <a:gd name="connsiteY34" fmla="*/ 845127 h 1066800"/>
              <a:gd name="connsiteX35" fmla="*/ 0 w 1926211"/>
              <a:gd name="connsiteY35" fmla="*/ 720436 h 1066800"/>
              <a:gd name="connsiteX36" fmla="*/ 27710 w 1926211"/>
              <a:gd name="connsiteY36" fmla="*/ 540327 h 1066800"/>
              <a:gd name="connsiteX37" fmla="*/ 96982 w 1926211"/>
              <a:gd name="connsiteY37" fmla="*/ 401782 h 1066800"/>
              <a:gd name="connsiteX38" fmla="*/ 124691 w 1926211"/>
              <a:gd name="connsiteY38" fmla="*/ 374072 h 1066800"/>
              <a:gd name="connsiteX39" fmla="*/ 166255 w 1926211"/>
              <a:gd name="connsiteY39" fmla="*/ 360218 h 1066800"/>
              <a:gd name="connsiteX40" fmla="*/ 277091 w 1926211"/>
              <a:gd name="connsiteY40" fmla="*/ 207818 h 1066800"/>
              <a:gd name="connsiteX41" fmla="*/ 401782 w 1926211"/>
              <a:gd name="connsiteY41" fmla="*/ 96982 h 1066800"/>
              <a:gd name="connsiteX42" fmla="*/ 457200 w 1926211"/>
              <a:gd name="connsiteY42" fmla="*/ 83127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926211" h="1066800">
                <a:moveTo>
                  <a:pt x="457200" y="83127"/>
                </a:moveTo>
                <a:cubicBezTo>
                  <a:pt x="480291" y="78509"/>
                  <a:pt x="503628" y="74983"/>
                  <a:pt x="526473" y="69272"/>
                </a:cubicBezTo>
                <a:cubicBezTo>
                  <a:pt x="540641" y="65730"/>
                  <a:pt x="553669" y="58030"/>
                  <a:pt x="568037" y="55418"/>
                </a:cubicBezTo>
                <a:cubicBezTo>
                  <a:pt x="604669" y="48758"/>
                  <a:pt x="642014" y="46829"/>
                  <a:pt x="678873" y="41563"/>
                </a:cubicBezTo>
                <a:cubicBezTo>
                  <a:pt x="706682" y="37590"/>
                  <a:pt x="734362" y="32734"/>
                  <a:pt x="762000" y="27709"/>
                </a:cubicBezTo>
                <a:cubicBezTo>
                  <a:pt x="785168" y="23497"/>
                  <a:pt x="807961" y="17184"/>
                  <a:pt x="831273" y="13854"/>
                </a:cubicBezTo>
                <a:cubicBezTo>
                  <a:pt x="872672" y="7940"/>
                  <a:pt x="914400" y="4618"/>
                  <a:pt x="955964" y="0"/>
                </a:cubicBezTo>
                <a:cubicBezTo>
                  <a:pt x="1048328" y="4618"/>
                  <a:pt x="1140924" y="5843"/>
                  <a:pt x="1233055" y="13854"/>
                </a:cubicBezTo>
                <a:cubicBezTo>
                  <a:pt x="1247604" y="15119"/>
                  <a:pt x="1260945" y="22581"/>
                  <a:pt x="1274619" y="27709"/>
                </a:cubicBezTo>
                <a:cubicBezTo>
                  <a:pt x="1466389" y="99624"/>
                  <a:pt x="1251532" y="16166"/>
                  <a:pt x="1385455" y="83127"/>
                </a:cubicBezTo>
                <a:cubicBezTo>
                  <a:pt x="1407699" y="94249"/>
                  <a:pt x="1431356" y="102337"/>
                  <a:pt x="1454728" y="110836"/>
                </a:cubicBezTo>
                <a:cubicBezTo>
                  <a:pt x="1482177" y="120818"/>
                  <a:pt x="1511731" y="125483"/>
                  <a:pt x="1537855" y="138545"/>
                </a:cubicBezTo>
                <a:cubicBezTo>
                  <a:pt x="1705322" y="222279"/>
                  <a:pt x="1497758" y="115633"/>
                  <a:pt x="1634837" y="193963"/>
                </a:cubicBezTo>
                <a:cubicBezTo>
                  <a:pt x="1677957" y="218603"/>
                  <a:pt x="1694993" y="218694"/>
                  <a:pt x="1731819" y="249382"/>
                </a:cubicBezTo>
                <a:cubicBezTo>
                  <a:pt x="1770413" y="281544"/>
                  <a:pt x="1784368" y="305593"/>
                  <a:pt x="1814946" y="346363"/>
                </a:cubicBezTo>
                <a:cubicBezTo>
                  <a:pt x="1824182" y="374072"/>
                  <a:pt x="1835571" y="401155"/>
                  <a:pt x="1842655" y="429491"/>
                </a:cubicBezTo>
                <a:cubicBezTo>
                  <a:pt x="1851891" y="466436"/>
                  <a:pt x="1849240" y="508640"/>
                  <a:pt x="1870364" y="540327"/>
                </a:cubicBezTo>
                <a:lnTo>
                  <a:pt x="1898073" y="581891"/>
                </a:lnTo>
                <a:cubicBezTo>
                  <a:pt x="1907309" y="618836"/>
                  <a:pt x="1929571" y="654834"/>
                  <a:pt x="1925782" y="692727"/>
                </a:cubicBezTo>
                <a:cubicBezTo>
                  <a:pt x="1921164" y="738909"/>
                  <a:pt x="1921653" y="785890"/>
                  <a:pt x="1911928" y="831272"/>
                </a:cubicBezTo>
                <a:cubicBezTo>
                  <a:pt x="1899614" y="888739"/>
                  <a:pt x="1882989" y="885591"/>
                  <a:pt x="1842655" y="914400"/>
                </a:cubicBezTo>
                <a:cubicBezTo>
                  <a:pt x="1823865" y="927821"/>
                  <a:pt x="1807890" y="945637"/>
                  <a:pt x="1787237" y="955963"/>
                </a:cubicBezTo>
                <a:cubicBezTo>
                  <a:pt x="1770206" y="964478"/>
                  <a:pt x="1750057" y="964347"/>
                  <a:pt x="1731819" y="969818"/>
                </a:cubicBezTo>
                <a:cubicBezTo>
                  <a:pt x="1593510" y="1011311"/>
                  <a:pt x="1704663" y="989531"/>
                  <a:pt x="1551710" y="1011382"/>
                </a:cubicBezTo>
                <a:cubicBezTo>
                  <a:pt x="1530512" y="1019861"/>
                  <a:pt x="1469838" y="1045704"/>
                  <a:pt x="1440873" y="1052945"/>
                </a:cubicBezTo>
                <a:cubicBezTo>
                  <a:pt x="1418028" y="1058656"/>
                  <a:pt x="1394691" y="1062182"/>
                  <a:pt x="1371600" y="1066800"/>
                </a:cubicBezTo>
                <a:lnTo>
                  <a:pt x="748146" y="1052945"/>
                </a:lnTo>
                <a:cubicBezTo>
                  <a:pt x="628032" y="1049562"/>
                  <a:pt x="507805" y="1047358"/>
                  <a:pt x="387928" y="1039091"/>
                </a:cubicBezTo>
                <a:cubicBezTo>
                  <a:pt x="373358" y="1038086"/>
                  <a:pt x="360406" y="1029248"/>
                  <a:pt x="346364" y="1025236"/>
                </a:cubicBezTo>
                <a:cubicBezTo>
                  <a:pt x="328055" y="1020005"/>
                  <a:pt x="309419" y="1016000"/>
                  <a:pt x="290946" y="1011382"/>
                </a:cubicBezTo>
                <a:cubicBezTo>
                  <a:pt x="272473" y="1002145"/>
                  <a:pt x="254511" y="991808"/>
                  <a:pt x="235528" y="983672"/>
                </a:cubicBezTo>
                <a:cubicBezTo>
                  <a:pt x="222105" y="977919"/>
                  <a:pt x="207026" y="976349"/>
                  <a:pt x="193964" y="969818"/>
                </a:cubicBezTo>
                <a:cubicBezTo>
                  <a:pt x="151074" y="948374"/>
                  <a:pt x="140916" y="925650"/>
                  <a:pt x="96982" y="900545"/>
                </a:cubicBezTo>
                <a:cubicBezTo>
                  <a:pt x="84302" y="893300"/>
                  <a:pt x="69273" y="891309"/>
                  <a:pt x="55419" y="886691"/>
                </a:cubicBezTo>
                <a:cubicBezTo>
                  <a:pt x="41564" y="872836"/>
                  <a:pt x="20051" y="863715"/>
                  <a:pt x="13855" y="845127"/>
                </a:cubicBezTo>
                <a:cubicBezTo>
                  <a:pt x="630" y="805454"/>
                  <a:pt x="0" y="762255"/>
                  <a:pt x="0" y="720436"/>
                </a:cubicBezTo>
                <a:cubicBezTo>
                  <a:pt x="0" y="575593"/>
                  <a:pt x="3995" y="623330"/>
                  <a:pt x="27710" y="540327"/>
                </a:cubicBezTo>
                <a:cubicBezTo>
                  <a:pt x="46483" y="474620"/>
                  <a:pt x="36524" y="462242"/>
                  <a:pt x="96982" y="401782"/>
                </a:cubicBezTo>
                <a:cubicBezTo>
                  <a:pt x="106218" y="392545"/>
                  <a:pt x="113490" y="380793"/>
                  <a:pt x="124691" y="374072"/>
                </a:cubicBezTo>
                <a:cubicBezTo>
                  <a:pt x="137214" y="366558"/>
                  <a:pt x="152400" y="364836"/>
                  <a:pt x="166255" y="360218"/>
                </a:cubicBezTo>
                <a:cubicBezTo>
                  <a:pt x="219580" y="280230"/>
                  <a:pt x="183976" y="331970"/>
                  <a:pt x="277091" y="207818"/>
                </a:cubicBezTo>
                <a:cubicBezTo>
                  <a:pt x="303156" y="173065"/>
                  <a:pt x="350613" y="96982"/>
                  <a:pt x="401782" y="96982"/>
                </a:cubicBezTo>
                <a:lnTo>
                  <a:pt x="457200" y="83127"/>
                </a:lnTo>
                <a:close/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5715000" y="1343890"/>
            <a:ext cx="1551709" cy="1108364"/>
          </a:xfrm>
          <a:custGeom>
            <a:avLst/>
            <a:gdLst>
              <a:gd name="connsiteX0" fmla="*/ 235527 w 1551709"/>
              <a:gd name="connsiteY0" fmla="*/ 83128 h 1108364"/>
              <a:gd name="connsiteX1" fmla="*/ 304800 w 1551709"/>
              <a:gd name="connsiteY1" fmla="*/ 55419 h 1108364"/>
              <a:gd name="connsiteX2" fmla="*/ 387927 w 1551709"/>
              <a:gd name="connsiteY2" fmla="*/ 41564 h 1108364"/>
              <a:gd name="connsiteX3" fmla="*/ 443345 w 1551709"/>
              <a:gd name="connsiteY3" fmla="*/ 27710 h 1108364"/>
              <a:gd name="connsiteX4" fmla="*/ 651164 w 1551709"/>
              <a:gd name="connsiteY4" fmla="*/ 0 h 1108364"/>
              <a:gd name="connsiteX5" fmla="*/ 1025236 w 1551709"/>
              <a:gd name="connsiteY5" fmla="*/ 27710 h 1108364"/>
              <a:gd name="connsiteX6" fmla="*/ 1136073 w 1551709"/>
              <a:gd name="connsiteY6" fmla="*/ 41564 h 1108364"/>
              <a:gd name="connsiteX7" fmla="*/ 1205345 w 1551709"/>
              <a:gd name="connsiteY7" fmla="*/ 69273 h 1108364"/>
              <a:gd name="connsiteX8" fmla="*/ 1288473 w 1551709"/>
              <a:gd name="connsiteY8" fmla="*/ 96982 h 1108364"/>
              <a:gd name="connsiteX9" fmla="*/ 1371600 w 1551709"/>
              <a:gd name="connsiteY9" fmla="*/ 152400 h 1108364"/>
              <a:gd name="connsiteX10" fmla="*/ 1454727 w 1551709"/>
              <a:gd name="connsiteY10" fmla="*/ 221673 h 1108364"/>
              <a:gd name="connsiteX11" fmla="*/ 1482436 w 1551709"/>
              <a:gd name="connsiteY11" fmla="*/ 263237 h 1108364"/>
              <a:gd name="connsiteX12" fmla="*/ 1496291 w 1551709"/>
              <a:gd name="connsiteY12" fmla="*/ 304800 h 1108364"/>
              <a:gd name="connsiteX13" fmla="*/ 1524000 w 1551709"/>
              <a:gd name="connsiteY13" fmla="*/ 332510 h 1108364"/>
              <a:gd name="connsiteX14" fmla="*/ 1537855 w 1551709"/>
              <a:gd name="connsiteY14" fmla="*/ 387928 h 1108364"/>
              <a:gd name="connsiteX15" fmla="*/ 1551709 w 1551709"/>
              <a:gd name="connsiteY15" fmla="*/ 429491 h 1108364"/>
              <a:gd name="connsiteX16" fmla="*/ 1537855 w 1551709"/>
              <a:gd name="connsiteY16" fmla="*/ 789710 h 1108364"/>
              <a:gd name="connsiteX17" fmla="*/ 1524000 w 1551709"/>
              <a:gd name="connsiteY17" fmla="*/ 858982 h 1108364"/>
              <a:gd name="connsiteX18" fmla="*/ 1440873 w 1551709"/>
              <a:gd name="connsiteY18" fmla="*/ 955964 h 1108364"/>
              <a:gd name="connsiteX19" fmla="*/ 1357745 w 1551709"/>
              <a:gd name="connsiteY19" fmla="*/ 1011382 h 1108364"/>
              <a:gd name="connsiteX20" fmla="*/ 1274618 w 1551709"/>
              <a:gd name="connsiteY20" fmla="*/ 1039091 h 1108364"/>
              <a:gd name="connsiteX21" fmla="*/ 1233055 w 1551709"/>
              <a:gd name="connsiteY21" fmla="*/ 1052946 h 1108364"/>
              <a:gd name="connsiteX22" fmla="*/ 1122218 w 1551709"/>
              <a:gd name="connsiteY22" fmla="*/ 1094510 h 1108364"/>
              <a:gd name="connsiteX23" fmla="*/ 1066800 w 1551709"/>
              <a:gd name="connsiteY23" fmla="*/ 1108364 h 1108364"/>
              <a:gd name="connsiteX24" fmla="*/ 665018 w 1551709"/>
              <a:gd name="connsiteY24" fmla="*/ 1080655 h 1108364"/>
              <a:gd name="connsiteX25" fmla="*/ 581891 w 1551709"/>
              <a:gd name="connsiteY25" fmla="*/ 1039091 h 1108364"/>
              <a:gd name="connsiteX26" fmla="*/ 526473 w 1551709"/>
              <a:gd name="connsiteY26" fmla="*/ 1025237 h 1108364"/>
              <a:gd name="connsiteX27" fmla="*/ 484909 w 1551709"/>
              <a:gd name="connsiteY27" fmla="*/ 1011382 h 1108364"/>
              <a:gd name="connsiteX28" fmla="*/ 290945 w 1551709"/>
              <a:gd name="connsiteY28" fmla="*/ 997528 h 1108364"/>
              <a:gd name="connsiteX29" fmla="*/ 221673 w 1551709"/>
              <a:gd name="connsiteY29" fmla="*/ 983673 h 1108364"/>
              <a:gd name="connsiteX30" fmla="*/ 180109 w 1551709"/>
              <a:gd name="connsiteY30" fmla="*/ 955964 h 1108364"/>
              <a:gd name="connsiteX31" fmla="*/ 96982 w 1551709"/>
              <a:gd name="connsiteY31" fmla="*/ 942110 h 1108364"/>
              <a:gd name="connsiteX32" fmla="*/ 41564 w 1551709"/>
              <a:gd name="connsiteY32" fmla="*/ 858982 h 1108364"/>
              <a:gd name="connsiteX33" fmla="*/ 27709 w 1551709"/>
              <a:gd name="connsiteY33" fmla="*/ 762000 h 1108364"/>
              <a:gd name="connsiteX34" fmla="*/ 0 w 1551709"/>
              <a:gd name="connsiteY34" fmla="*/ 692728 h 1108364"/>
              <a:gd name="connsiteX35" fmla="*/ 13855 w 1551709"/>
              <a:gd name="connsiteY35" fmla="*/ 554182 h 1108364"/>
              <a:gd name="connsiteX36" fmla="*/ 27709 w 1551709"/>
              <a:gd name="connsiteY36" fmla="*/ 512619 h 1108364"/>
              <a:gd name="connsiteX37" fmla="*/ 41564 w 1551709"/>
              <a:gd name="connsiteY37" fmla="*/ 443346 h 1108364"/>
              <a:gd name="connsiteX38" fmla="*/ 55418 w 1551709"/>
              <a:gd name="connsiteY38" fmla="*/ 401782 h 1108364"/>
              <a:gd name="connsiteX39" fmla="*/ 69273 w 1551709"/>
              <a:gd name="connsiteY39" fmla="*/ 318655 h 1108364"/>
              <a:gd name="connsiteX40" fmla="*/ 124691 w 1551709"/>
              <a:gd name="connsiteY40" fmla="*/ 235528 h 1108364"/>
              <a:gd name="connsiteX41" fmla="*/ 166255 w 1551709"/>
              <a:gd name="connsiteY41" fmla="*/ 152400 h 1108364"/>
              <a:gd name="connsiteX42" fmla="*/ 207818 w 1551709"/>
              <a:gd name="connsiteY42" fmla="*/ 124691 h 1108364"/>
              <a:gd name="connsiteX43" fmla="*/ 235527 w 1551709"/>
              <a:gd name="connsiteY43" fmla="*/ 83128 h 1108364"/>
              <a:gd name="connsiteX44" fmla="*/ 235527 w 1551709"/>
              <a:gd name="connsiteY44" fmla="*/ 83128 h 110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551709" h="1108364">
                <a:moveTo>
                  <a:pt x="235527" y="83128"/>
                </a:moveTo>
                <a:cubicBezTo>
                  <a:pt x="247073" y="78510"/>
                  <a:pt x="280807" y="61963"/>
                  <a:pt x="304800" y="55419"/>
                </a:cubicBezTo>
                <a:cubicBezTo>
                  <a:pt x="331901" y="48028"/>
                  <a:pt x="360381" y="47073"/>
                  <a:pt x="387927" y="41564"/>
                </a:cubicBezTo>
                <a:cubicBezTo>
                  <a:pt x="406598" y="37830"/>
                  <a:pt x="424611" y="31116"/>
                  <a:pt x="443345" y="27710"/>
                </a:cubicBezTo>
                <a:cubicBezTo>
                  <a:pt x="485415" y="20061"/>
                  <a:pt x="612559" y="4826"/>
                  <a:pt x="651164" y="0"/>
                </a:cubicBezTo>
                <a:lnTo>
                  <a:pt x="1025236" y="27710"/>
                </a:lnTo>
                <a:cubicBezTo>
                  <a:pt x="1062333" y="30890"/>
                  <a:pt x="1099793" y="33192"/>
                  <a:pt x="1136073" y="41564"/>
                </a:cubicBezTo>
                <a:cubicBezTo>
                  <a:pt x="1160306" y="47156"/>
                  <a:pt x="1181973" y="60774"/>
                  <a:pt x="1205345" y="69273"/>
                </a:cubicBezTo>
                <a:cubicBezTo>
                  <a:pt x="1232795" y="79255"/>
                  <a:pt x="1288473" y="96982"/>
                  <a:pt x="1288473" y="96982"/>
                </a:cubicBezTo>
                <a:cubicBezTo>
                  <a:pt x="1316182" y="115455"/>
                  <a:pt x="1348052" y="128851"/>
                  <a:pt x="1371600" y="152400"/>
                </a:cubicBezTo>
                <a:cubicBezTo>
                  <a:pt x="1415636" y="196438"/>
                  <a:pt x="1388859" y="172273"/>
                  <a:pt x="1454727" y="221673"/>
                </a:cubicBezTo>
                <a:cubicBezTo>
                  <a:pt x="1463963" y="235528"/>
                  <a:pt x="1474989" y="248344"/>
                  <a:pt x="1482436" y="263237"/>
                </a:cubicBezTo>
                <a:cubicBezTo>
                  <a:pt x="1488967" y="276299"/>
                  <a:pt x="1488777" y="292277"/>
                  <a:pt x="1496291" y="304800"/>
                </a:cubicBezTo>
                <a:cubicBezTo>
                  <a:pt x="1503012" y="316001"/>
                  <a:pt x="1514764" y="323273"/>
                  <a:pt x="1524000" y="332510"/>
                </a:cubicBezTo>
                <a:cubicBezTo>
                  <a:pt x="1528618" y="350983"/>
                  <a:pt x="1532624" y="369619"/>
                  <a:pt x="1537855" y="387928"/>
                </a:cubicBezTo>
                <a:cubicBezTo>
                  <a:pt x="1541867" y="401970"/>
                  <a:pt x="1551709" y="414887"/>
                  <a:pt x="1551709" y="429491"/>
                </a:cubicBezTo>
                <a:cubicBezTo>
                  <a:pt x="1551709" y="549653"/>
                  <a:pt x="1545591" y="669798"/>
                  <a:pt x="1537855" y="789710"/>
                </a:cubicBezTo>
                <a:cubicBezTo>
                  <a:pt x="1536339" y="813209"/>
                  <a:pt x="1532268" y="836933"/>
                  <a:pt x="1524000" y="858982"/>
                </a:cubicBezTo>
                <a:cubicBezTo>
                  <a:pt x="1512763" y="888947"/>
                  <a:pt x="1459487" y="941073"/>
                  <a:pt x="1440873" y="955964"/>
                </a:cubicBezTo>
                <a:cubicBezTo>
                  <a:pt x="1414868" y="976768"/>
                  <a:pt x="1389338" y="1000851"/>
                  <a:pt x="1357745" y="1011382"/>
                </a:cubicBezTo>
                <a:lnTo>
                  <a:pt x="1274618" y="1039091"/>
                </a:lnTo>
                <a:cubicBezTo>
                  <a:pt x="1260764" y="1043709"/>
                  <a:pt x="1246614" y="1047522"/>
                  <a:pt x="1233055" y="1052946"/>
                </a:cubicBezTo>
                <a:cubicBezTo>
                  <a:pt x="1196465" y="1067582"/>
                  <a:pt x="1160221" y="1083652"/>
                  <a:pt x="1122218" y="1094510"/>
                </a:cubicBezTo>
                <a:cubicBezTo>
                  <a:pt x="1103909" y="1099741"/>
                  <a:pt x="1085273" y="1103746"/>
                  <a:pt x="1066800" y="1108364"/>
                </a:cubicBezTo>
                <a:cubicBezTo>
                  <a:pt x="932873" y="1099128"/>
                  <a:pt x="798677" y="1093186"/>
                  <a:pt x="665018" y="1080655"/>
                </a:cubicBezTo>
                <a:cubicBezTo>
                  <a:pt x="615204" y="1075985"/>
                  <a:pt x="627002" y="1058424"/>
                  <a:pt x="581891" y="1039091"/>
                </a:cubicBezTo>
                <a:cubicBezTo>
                  <a:pt x="564389" y="1031590"/>
                  <a:pt x="544782" y="1030468"/>
                  <a:pt x="526473" y="1025237"/>
                </a:cubicBezTo>
                <a:cubicBezTo>
                  <a:pt x="512431" y="1021225"/>
                  <a:pt x="499413" y="1013088"/>
                  <a:pt x="484909" y="1011382"/>
                </a:cubicBezTo>
                <a:cubicBezTo>
                  <a:pt x="420534" y="1003808"/>
                  <a:pt x="355600" y="1002146"/>
                  <a:pt x="290945" y="997528"/>
                </a:cubicBezTo>
                <a:cubicBezTo>
                  <a:pt x="267854" y="992910"/>
                  <a:pt x="243722" y="991941"/>
                  <a:pt x="221673" y="983673"/>
                </a:cubicBezTo>
                <a:cubicBezTo>
                  <a:pt x="206082" y="977826"/>
                  <a:pt x="195906" y="961229"/>
                  <a:pt x="180109" y="955964"/>
                </a:cubicBezTo>
                <a:cubicBezTo>
                  <a:pt x="153459" y="947081"/>
                  <a:pt x="124691" y="946728"/>
                  <a:pt x="96982" y="942110"/>
                </a:cubicBezTo>
                <a:cubicBezTo>
                  <a:pt x="67932" y="913059"/>
                  <a:pt x="54145" y="905113"/>
                  <a:pt x="41564" y="858982"/>
                </a:cubicBezTo>
                <a:cubicBezTo>
                  <a:pt x="32972" y="827477"/>
                  <a:pt x="35629" y="793681"/>
                  <a:pt x="27709" y="762000"/>
                </a:cubicBezTo>
                <a:cubicBezTo>
                  <a:pt x="21677" y="737873"/>
                  <a:pt x="9236" y="715819"/>
                  <a:pt x="0" y="692728"/>
                </a:cubicBezTo>
                <a:cubicBezTo>
                  <a:pt x="4618" y="646546"/>
                  <a:pt x="6798" y="600055"/>
                  <a:pt x="13855" y="554182"/>
                </a:cubicBezTo>
                <a:cubicBezTo>
                  <a:pt x="16076" y="539748"/>
                  <a:pt x="24167" y="526787"/>
                  <a:pt x="27709" y="512619"/>
                </a:cubicBezTo>
                <a:cubicBezTo>
                  <a:pt x="33420" y="489774"/>
                  <a:pt x="35853" y="466191"/>
                  <a:pt x="41564" y="443346"/>
                </a:cubicBezTo>
                <a:cubicBezTo>
                  <a:pt x="45106" y="429178"/>
                  <a:pt x="52250" y="416038"/>
                  <a:pt x="55418" y="401782"/>
                </a:cubicBezTo>
                <a:cubicBezTo>
                  <a:pt x="61512" y="374360"/>
                  <a:pt x="58469" y="344585"/>
                  <a:pt x="69273" y="318655"/>
                </a:cubicBezTo>
                <a:cubicBezTo>
                  <a:pt x="82082" y="287915"/>
                  <a:pt x="124691" y="235528"/>
                  <a:pt x="124691" y="235528"/>
                </a:cubicBezTo>
                <a:cubicBezTo>
                  <a:pt x="135960" y="201721"/>
                  <a:pt x="139395" y="179260"/>
                  <a:pt x="166255" y="152400"/>
                </a:cubicBezTo>
                <a:cubicBezTo>
                  <a:pt x="178029" y="140626"/>
                  <a:pt x="193964" y="133927"/>
                  <a:pt x="207818" y="124691"/>
                </a:cubicBezTo>
                <a:cubicBezTo>
                  <a:pt x="217054" y="110837"/>
                  <a:pt x="223753" y="94902"/>
                  <a:pt x="235527" y="83128"/>
                </a:cubicBezTo>
                <a:lnTo>
                  <a:pt x="235527" y="83128"/>
                </a:lnTo>
                <a:close/>
              </a:path>
            </a:pathLst>
          </a:cu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77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KONTROL DIRI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4675"/>
            <a:ext cx="91440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1484293"/>
            <a:ext cx="3200400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UANG KELUARGA/PRIBADI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0" y="1468583"/>
            <a:ext cx="2667000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UANG</a:t>
            </a:r>
          </a:p>
          <a:p>
            <a:pPr algn="ctr"/>
            <a:r>
              <a:rPr lang="en-US" sz="2800" b="1" dirty="0"/>
              <a:t>USAHA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6200" y="1283916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=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191000" y="1752600"/>
            <a:ext cx="381000" cy="457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40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MENGGAJI DIRI SENDIRI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0200"/>
            <a:ext cx="3429000" cy="192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581400" y="1828800"/>
            <a:ext cx="24384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Gaji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Tetap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81400" y="2743200"/>
            <a:ext cx="2438400" cy="533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Gaji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Prosentase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6089073" y="2095500"/>
            <a:ext cx="3810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02927" y="2044868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BIAYA</a:t>
            </a:r>
          </a:p>
          <a:p>
            <a:pPr algn="ctr"/>
            <a:r>
              <a:rPr lang="en-US" sz="2000" b="1" dirty="0"/>
              <a:t>OPERASIONAL</a:t>
            </a:r>
          </a:p>
          <a:p>
            <a:pPr algn="ctr"/>
            <a:r>
              <a:rPr lang="en-US" sz="2000" b="1" dirty="0"/>
              <a:t>USAHA/PERUSAHAAN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564" y="3962400"/>
            <a:ext cx="2505076" cy="260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4070640" y="4578499"/>
            <a:ext cx="1415760" cy="13716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91200" y="48488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10-20%</a:t>
            </a:r>
          </a:p>
        </p:txBody>
      </p:sp>
    </p:spTree>
    <p:extLst>
      <p:ext uri="{BB962C8B-B14F-4D97-AF65-F5344CB8AC3E}">
        <p14:creationId xmlns:p14="http://schemas.microsoft.com/office/powerpoint/2010/main" val="325533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  <p:bldP spid="6" grpId="0"/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MENGGUNAKAN PIHAK KETIGA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93273"/>
            <a:ext cx="8373532" cy="47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69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Arial Rounded MT Bold" pitchFamily="34" charset="0"/>
              </a:rPr>
              <a:t>MAKE A FINANCIAL PLAN</a:t>
            </a:r>
          </a:p>
        </p:txBody>
      </p:sp>
    </p:spTree>
    <p:extLst>
      <p:ext uri="{BB962C8B-B14F-4D97-AF65-F5344CB8AC3E}">
        <p14:creationId xmlns:p14="http://schemas.microsoft.com/office/powerpoint/2010/main" val="7209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0100" y="699655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Bodoni MT" pitchFamily="18" charset="0"/>
              </a:rPr>
              <a:t>1. BIAYA AWAL PEMBANGUNAN BISNIS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Meliputi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bahan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baku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promosi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sewa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tempat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membeli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tempat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mengurus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perizinan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serta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struktur-struktur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yang lain.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109" y="3257674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Bodoni MT" pitchFamily="18" charset="0"/>
              </a:rPr>
              <a:t>2. ANGGARAN BULANAN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0545" y="40386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Anggaran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bulanan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sangat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berguna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mengontrol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pengeluaran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mengevaluasi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pengeluaran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sehingga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mengatur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kebijakan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berikutnya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958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6245" y="381000"/>
            <a:ext cx="777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Bodoni MT" pitchFamily="18" charset="0"/>
              </a:rPr>
              <a:t>3. MENENTUKAN HARGA POKOK PRODUKSI &amp; HARGA JUAL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0438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HPP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langsung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langsung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dikeluarkan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proses 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produksi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sehingga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dijual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3618" y="28956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Bodoni MT" pitchFamily="18" charset="0"/>
              </a:rPr>
              <a:t>4. ANALISIS </a:t>
            </a:r>
            <a:r>
              <a:rPr lang="en-US" sz="2800" b="1" i="1" dirty="0">
                <a:latin typeface="Bodoni MT" pitchFamily="18" charset="0"/>
              </a:rPr>
              <a:t>BREAK EVENT POINT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0545" y="33528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Analisis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salah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panduan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target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penjualan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serta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penentuan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jual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50598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Bodoni MT" pitchFamily="18" charset="0"/>
              </a:rPr>
              <a:t>5. MEMBUAT LAPORAN KEUANGAN AWAL</a:t>
            </a:r>
            <a:endParaRPr lang="en-US" sz="2800" b="1" i="1" dirty="0">
              <a:latin typeface="Bodoni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30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0480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APA ITU LAPORAN KEUANGAN?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1097340"/>
            <a:ext cx="8839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tx2"/>
                </a:solidFill>
              </a:rPr>
              <a:t>Catatan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informasi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keuangan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suatu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perusahaan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pada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suatu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periode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akuntansi</a:t>
            </a:r>
            <a:r>
              <a:rPr lang="en-US" sz="3200" dirty="0">
                <a:solidFill>
                  <a:schemeClr val="tx2"/>
                </a:solidFill>
              </a:rPr>
              <a:t> yang </a:t>
            </a:r>
            <a:r>
              <a:rPr lang="en-US" sz="3200" dirty="0" err="1">
                <a:solidFill>
                  <a:schemeClr val="tx2"/>
                </a:solidFill>
              </a:rPr>
              <a:t>dapat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digunakan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untuk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menggambarkan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kinerja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perusahaan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tersebut</a:t>
            </a:r>
            <a:r>
              <a:rPr lang="en-US" sz="32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3581400"/>
            <a:ext cx="7924800" cy="245918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ü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NERACA (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Balance Sheet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LAPORAN LABA RUGI (Income Statement)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LAPORAN ARUS KAS (Statement of Cash Flows)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LAPORAN PERUBAHAN EKUITAS</a:t>
            </a:r>
          </a:p>
        </p:txBody>
      </p:sp>
      <p:sp>
        <p:nvSpPr>
          <p:cNvPr id="9" name="Freeform 8"/>
          <p:cNvSpPr/>
          <p:nvPr/>
        </p:nvSpPr>
        <p:spPr>
          <a:xfrm>
            <a:off x="124691" y="1094509"/>
            <a:ext cx="4862945" cy="651164"/>
          </a:xfrm>
          <a:custGeom>
            <a:avLst/>
            <a:gdLst>
              <a:gd name="connsiteX0" fmla="*/ 138545 w 4862945"/>
              <a:gd name="connsiteY0" fmla="*/ 568036 h 651164"/>
              <a:gd name="connsiteX1" fmla="*/ 762000 w 4862945"/>
              <a:gd name="connsiteY1" fmla="*/ 595746 h 651164"/>
              <a:gd name="connsiteX2" fmla="*/ 803564 w 4862945"/>
              <a:gd name="connsiteY2" fmla="*/ 609600 h 651164"/>
              <a:gd name="connsiteX3" fmla="*/ 1274618 w 4862945"/>
              <a:gd name="connsiteY3" fmla="*/ 595746 h 651164"/>
              <a:gd name="connsiteX4" fmla="*/ 2008909 w 4862945"/>
              <a:gd name="connsiteY4" fmla="*/ 595746 h 651164"/>
              <a:gd name="connsiteX5" fmla="*/ 2175164 w 4862945"/>
              <a:gd name="connsiteY5" fmla="*/ 609600 h 651164"/>
              <a:gd name="connsiteX6" fmla="*/ 2216727 w 4862945"/>
              <a:gd name="connsiteY6" fmla="*/ 623455 h 651164"/>
              <a:gd name="connsiteX7" fmla="*/ 2313709 w 4862945"/>
              <a:gd name="connsiteY7" fmla="*/ 651164 h 651164"/>
              <a:gd name="connsiteX8" fmla="*/ 2410691 w 4862945"/>
              <a:gd name="connsiteY8" fmla="*/ 637309 h 651164"/>
              <a:gd name="connsiteX9" fmla="*/ 2452254 w 4862945"/>
              <a:gd name="connsiteY9" fmla="*/ 609600 h 651164"/>
              <a:gd name="connsiteX10" fmla="*/ 2743200 w 4862945"/>
              <a:gd name="connsiteY10" fmla="*/ 595746 h 651164"/>
              <a:gd name="connsiteX11" fmla="*/ 3394364 w 4862945"/>
              <a:gd name="connsiteY11" fmla="*/ 568036 h 651164"/>
              <a:gd name="connsiteX12" fmla="*/ 3463636 w 4862945"/>
              <a:gd name="connsiteY12" fmla="*/ 554182 h 651164"/>
              <a:gd name="connsiteX13" fmla="*/ 3754582 w 4862945"/>
              <a:gd name="connsiteY13" fmla="*/ 581891 h 651164"/>
              <a:gd name="connsiteX14" fmla="*/ 4668982 w 4862945"/>
              <a:gd name="connsiteY14" fmla="*/ 581891 h 651164"/>
              <a:gd name="connsiteX15" fmla="*/ 4752109 w 4862945"/>
              <a:gd name="connsiteY15" fmla="*/ 526473 h 651164"/>
              <a:gd name="connsiteX16" fmla="*/ 4807527 w 4862945"/>
              <a:gd name="connsiteY16" fmla="*/ 512618 h 651164"/>
              <a:gd name="connsiteX17" fmla="*/ 4849091 w 4862945"/>
              <a:gd name="connsiteY17" fmla="*/ 484909 h 651164"/>
              <a:gd name="connsiteX18" fmla="*/ 4862945 w 4862945"/>
              <a:gd name="connsiteY18" fmla="*/ 443346 h 651164"/>
              <a:gd name="connsiteX19" fmla="*/ 4849091 w 4862945"/>
              <a:gd name="connsiteY19" fmla="*/ 360218 h 651164"/>
              <a:gd name="connsiteX20" fmla="*/ 4821382 w 4862945"/>
              <a:gd name="connsiteY20" fmla="*/ 263236 h 651164"/>
              <a:gd name="connsiteX21" fmla="*/ 4765964 w 4862945"/>
              <a:gd name="connsiteY21" fmla="*/ 180109 h 651164"/>
              <a:gd name="connsiteX22" fmla="*/ 4613564 w 4862945"/>
              <a:gd name="connsiteY22" fmla="*/ 124691 h 651164"/>
              <a:gd name="connsiteX23" fmla="*/ 4461164 w 4862945"/>
              <a:gd name="connsiteY23" fmla="*/ 83127 h 651164"/>
              <a:gd name="connsiteX24" fmla="*/ 4419600 w 4862945"/>
              <a:gd name="connsiteY24" fmla="*/ 69273 h 651164"/>
              <a:gd name="connsiteX25" fmla="*/ 3532909 w 4862945"/>
              <a:gd name="connsiteY25" fmla="*/ 55418 h 651164"/>
              <a:gd name="connsiteX26" fmla="*/ 3435927 w 4862945"/>
              <a:gd name="connsiteY26" fmla="*/ 41564 h 651164"/>
              <a:gd name="connsiteX27" fmla="*/ 3394364 w 4862945"/>
              <a:gd name="connsiteY27" fmla="*/ 27709 h 651164"/>
              <a:gd name="connsiteX28" fmla="*/ 3297382 w 4862945"/>
              <a:gd name="connsiteY28" fmla="*/ 13855 h 651164"/>
              <a:gd name="connsiteX29" fmla="*/ 3255818 w 4862945"/>
              <a:gd name="connsiteY29" fmla="*/ 0 h 651164"/>
              <a:gd name="connsiteX30" fmla="*/ 2909454 w 4862945"/>
              <a:gd name="connsiteY30" fmla="*/ 27709 h 651164"/>
              <a:gd name="connsiteX31" fmla="*/ 2549236 w 4862945"/>
              <a:gd name="connsiteY31" fmla="*/ 13855 h 651164"/>
              <a:gd name="connsiteX32" fmla="*/ 2479964 w 4862945"/>
              <a:gd name="connsiteY32" fmla="*/ 27709 h 651164"/>
              <a:gd name="connsiteX33" fmla="*/ 2355273 w 4862945"/>
              <a:gd name="connsiteY33" fmla="*/ 41564 h 651164"/>
              <a:gd name="connsiteX34" fmla="*/ 1856509 w 4862945"/>
              <a:gd name="connsiteY34" fmla="*/ 27709 h 651164"/>
              <a:gd name="connsiteX35" fmla="*/ 1801091 w 4862945"/>
              <a:gd name="connsiteY35" fmla="*/ 0 h 651164"/>
              <a:gd name="connsiteX36" fmla="*/ 762000 w 4862945"/>
              <a:gd name="connsiteY36" fmla="*/ 13855 h 651164"/>
              <a:gd name="connsiteX37" fmla="*/ 484909 w 4862945"/>
              <a:gd name="connsiteY37" fmla="*/ 41564 h 651164"/>
              <a:gd name="connsiteX38" fmla="*/ 443345 w 4862945"/>
              <a:gd name="connsiteY38" fmla="*/ 55418 h 651164"/>
              <a:gd name="connsiteX39" fmla="*/ 193964 w 4862945"/>
              <a:gd name="connsiteY39" fmla="*/ 69273 h 651164"/>
              <a:gd name="connsiteX40" fmla="*/ 152400 w 4862945"/>
              <a:gd name="connsiteY40" fmla="*/ 83127 h 651164"/>
              <a:gd name="connsiteX41" fmla="*/ 69273 w 4862945"/>
              <a:gd name="connsiteY41" fmla="*/ 124691 h 651164"/>
              <a:gd name="connsiteX42" fmla="*/ 27709 w 4862945"/>
              <a:gd name="connsiteY42" fmla="*/ 166255 h 651164"/>
              <a:gd name="connsiteX43" fmla="*/ 0 w 4862945"/>
              <a:gd name="connsiteY43" fmla="*/ 332509 h 651164"/>
              <a:gd name="connsiteX44" fmla="*/ 41564 w 4862945"/>
              <a:gd name="connsiteY44" fmla="*/ 498764 h 651164"/>
              <a:gd name="connsiteX45" fmla="*/ 124691 w 4862945"/>
              <a:gd name="connsiteY45" fmla="*/ 554182 h 651164"/>
              <a:gd name="connsiteX46" fmla="*/ 138545 w 4862945"/>
              <a:gd name="connsiteY46" fmla="*/ 568036 h 65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862945" h="651164">
                <a:moveTo>
                  <a:pt x="138545" y="568036"/>
                </a:moveTo>
                <a:lnTo>
                  <a:pt x="762000" y="595746"/>
                </a:lnTo>
                <a:cubicBezTo>
                  <a:pt x="776576" y="596657"/>
                  <a:pt x="788960" y="609600"/>
                  <a:pt x="803564" y="609600"/>
                </a:cubicBezTo>
                <a:cubicBezTo>
                  <a:pt x="960650" y="609600"/>
                  <a:pt x="1117600" y="600364"/>
                  <a:pt x="1274618" y="595746"/>
                </a:cubicBezTo>
                <a:cubicBezTo>
                  <a:pt x="1533785" y="509355"/>
                  <a:pt x="1325295" y="573694"/>
                  <a:pt x="2008909" y="595746"/>
                </a:cubicBezTo>
                <a:cubicBezTo>
                  <a:pt x="2064490" y="597539"/>
                  <a:pt x="2119746" y="604982"/>
                  <a:pt x="2175164" y="609600"/>
                </a:cubicBezTo>
                <a:cubicBezTo>
                  <a:pt x="2189018" y="614218"/>
                  <a:pt x="2202685" y="619443"/>
                  <a:pt x="2216727" y="623455"/>
                </a:cubicBezTo>
                <a:cubicBezTo>
                  <a:pt x="2338511" y="658251"/>
                  <a:pt x="2214047" y="617942"/>
                  <a:pt x="2313709" y="651164"/>
                </a:cubicBezTo>
                <a:cubicBezTo>
                  <a:pt x="2346036" y="646546"/>
                  <a:pt x="2379413" y="646693"/>
                  <a:pt x="2410691" y="637309"/>
                </a:cubicBezTo>
                <a:cubicBezTo>
                  <a:pt x="2426640" y="632524"/>
                  <a:pt x="2435732" y="611665"/>
                  <a:pt x="2452254" y="609600"/>
                </a:cubicBezTo>
                <a:cubicBezTo>
                  <a:pt x="2548596" y="597557"/>
                  <a:pt x="2646242" y="600849"/>
                  <a:pt x="2743200" y="595746"/>
                </a:cubicBezTo>
                <a:cubicBezTo>
                  <a:pt x="3237132" y="569750"/>
                  <a:pt x="2688571" y="591563"/>
                  <a:pt x="3394364" y="568036"/>
                </a:cubicBezTo>
                <a:cubicBezTo>
                  <a:pt x="3417455" y="563418"/>
                  <a:pt x="3440105" y="553277"/>
                  <a:pt x="3463636" y="554182"/>
                </a:cubicBezTo>
                <a:cubicBezTo>
                  <a:pt x="3560985" y="557926"/>
                  <a:pt x="3754582" y="581891"/>
                  <a:pt x="3754582" y="581891"/>
                </a:cubicBezTo>
                <a:cubicBezTo>
                  <a:pt x="4084735" y="647924"/>
                  <a:pt x="3984501" y="632972"/>
                  <a:pt x="4668982" y="581891"/>
                </a:cubicBezTo>
                <a:cubicBezTo>
                  <a:pt x="4702192" y="579413"/>
                  <a:pt x="4719801" y="534550"/>
                  <a:pt x="4752109" y="526473"/>
                </a:cubicBezTo>
                <a:lnTo>
                  <a:pt x="4807527" y="512618"/>
                </a:lnTo>
                <a:cubicBezTo>
                  <a:pt x="4821382" y="503382"/>
                  <a:pt x="4838689" y="497911"/>
                  <a:pt x="4849091" y="484909"/>
                </a:cubicBezTo>
                <a:cubicBezTo>
                  <a:pt x="4858214" y="473505"/>
                  <a:pt x="4862945" y="457950"/>
                  <a:pt x="4862945" y="443346"/>
                </a:cubicBezTo>
                <a:cubicBezTo>
                  <a:pt x="4862945" y="415254"/>
                  <a:pt x="4854600" y="387764"/>
                  <a:pt x="4849091" y="360218"/>
                </a:cubicBezTo>
                <a:cubicBezTo>
                  <a:pt x="4846850" y="349013"/>
                  <a:pt x="4829633" y="278088"/>
                  <a:pt x="4821382" y="263236"/>
                </a:cubicBezTo>
                <a:cubicBezTo>
                  <a:pt x="4805209" y="234125"/>
                  <a:pt x="4793673" y="198582"/>
                  <a:pt x="4765964" y="180109"/>
                </a:cubicBezTo>
                <a:cubicBezTo>
                  <a:pt x="4698662" y="135242"/>
                  <a:pt x="4726949" y="147369"/>
                  <a:pt x="4613564" y="124691"/>
                </a:cubicBezTo>
                <a:cubicBezTo>
                  <a:pt x="4515647" y="105107"/>
                  <a:pt x="4566635" y="118283"/>
                  <a:pt x="4461164" y="83127"/>
                </a:cubicBezTo>
                <a:cubicBezTo>
                  <a:pt x="4447309" y="78509"/>
                  <a:pt x="4434202" y="69501"/>
                  <a:pt x="4419600" y="69273"/>
                </a:cubicBezTo>
                <a:lnTo>
                  <a:pt x="3532909" y="55418"/>
                </a:lnTo>
                <a:cubicBezTo>
                  <a:pt x="3500582" y="50800"/>
                  <a:pt x="3467948" y="47968"/>
                  <a:pt x="3435927" y="41564"/>
                </a:cubicBezTo>
                <a:cubicBezTo>
                  <a:pt x="3421607" y="38700"/>
                  <a:pt x="3408684" y="30573"/>
                  <a:pt x="3394364" y="27709"/>
                </a:cubicBezTo>
                <a:cubicBezTo>
                  <a:pt x="3362343" y="21305"/>
                  <a:pt x="3329709" y="18473"/>
                  <a:pt x="3297382" y="13855"/>
                </a:cubicBezTo>
                <a:cubicBezTo>
                  <a:pt x="3283527" y="9237"/>
                  <a:pt x="3270422" y="0"/>
                  <a:pt x="3255818" y="0"/>
                </a:cubicBezTo>
                <a:cubicBezTo>
                  <a:pt x="3111460" y="0"/>
                  <a:pt x="3037569" y="11695"/>
                  <a:pt x="2909454" y="27709"/>
                </a:cubicBezTo>
                <a:cubicBezTo>
                  <a:pt x="2789381" y="23091"/>
                  <a:pt x="2669397" y="13855"/>
                  <a:pt x="2549236" y="13855"/>
                </a:cubicBezTo>
                <a:cubicBezTo>
                  <a:pt x="2525688" y="13855"/>
                  <a:pt x="2503275" y="24379"/>
                  <a:pt x="2479964" y="27709"/>
                </a:cubicBezTo>
                <a:cubicBezTo>
                  <a:pt x="2438565" y="33623"/>
                  <a:pt x="2396837" y="36946"/>
                  <a:pt x="2355273" y="41564"/>
                </a:cubicBezTo>
                <a:cubicBezTo>
                  <a:pt x="2189018" y="36946"/>
                  <a:pt x="2022362" y="40148"/>
                  <a:pt x="1856509" y="27709"/>
                </a:cubicBezTo>
                <a:cubicBezTo>
                  <a:pt x="1835914" y="26164"/>
                  <a:pt x="1821742" y="261"/>
                  <a:pt x="1801091" y="0"/>
                </a:cubicBezTo>
                <a:lnTo>
                  <a:pt x="762000" y="13855"/>
                </a:lnTo>
                <a:cubicBezTo>
                  <a:pt x="637631" y="55309"/>
                  <a:pt x="779152" y="12140"/>
                  <a:pt x="484909" y="41564"/>
                </a:cubicBezTo>
                <a:cubicBezTo>
                  <a:pt x="470377" y="43017"/>
                  <a:pt x="457883" y="54033"/>
                  <a:pt x="443345" y="55418"/>
                </a:cubicBezTo>
                <a:cubicBezTo>
                  <a:pt x="360465" y="63311"/>
                  <a:pt x="277091" y="64655"/>
                  <a:pt x="193964" y="69273"/>
                </a:cubicBezTo>
                <a:cubicBezTo>
                  <a:pt x="180109" y="73891"/>
                  <a:pt x="165462" y="76596"/>
                  <a:pt x="152400" y="83127"/>
                </a:cubicBezTo>
                <a:cubicBezTo>
                  <a:pt x="44959" y="136846"/>
                  <a:pt x="173752" y="89863"/>
                  <a:pt x="69273" y="124691"/>
                </a:cubicBezTo>
                <a:cubicBezTo>
                  <a:pt x="55418" y="138546"/>
                  <a:pt x="36472" y="148730"/>
                  <a:pt x="27709" y="166255"/>
                </a:cubicBezTo>
                <a:cubicBezTo>
                  <a:pt x="19604" y="182465"/>
                  <a:pt x="329" y="330206"/>
                  <a:pt x="0" y="332509"/>
                </a:cubicBezTo>
                <a:cubicBezTo>
                  <a:pt x="9342" y="425933"/>
                  <a:pt x="-17329" y="454594"/>
                  <a:pt x="41564" y="498764"/>
                </a:cubicBezTo>
                <a:cubicBezTo>
                  <a:pt x="68206" y="518745"/>
                  <a:pt x="96982" y="535709"/>
                  <a:pt x="124691" y="554182"/>
                </a:cubicBezTo>
                <a:lnTo>
                  <a:pt x="138545" y="568036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2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04800"/>
            <a:ext cx="662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METODE PENCATATAN KEUANGAN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2362200"/>
            <a:ext cx="3048000" cy="9144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 Black" pitchFamily="34" charset="0"/>
              </a:rPr>
              <a:t>CASH BASIS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5400" y="2362200"/>
            <a:ext cx="3048000" cy="9144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 Black" pitchFamily="34" charset="0"/>
              </a:rPr>
              <a:t>AKRUAL</a:t>
            </a:r>
          </a:p>
        </p:txBody>
      </p:sp>
      <p:cxnSp>
        <p:nvCxnSpPr>
          <p:cNvPr id="8" name="Straight Arrow Connector 7"/>
          <p:cNvCxnSpPr>
            <a:stCxn id="2" idx="2"/>
          </p:cNvCxnSpPr>
          <p:nvPr/>
        </p:nvCxnSpPr>
        <p:spPr>
          <a:xfrm flipH="1">
            <a:off x="2362200" y="1382018"/>
            <a:ext cx="2400300" cy="82778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2"/>
          </p:cNvCxnSpPr>
          <p:nvPr/>
        </p:nvCxnSpPr>
        <p:spPr>
          <a:xfrm>
            <a:off x="4762500" y="1382018"/>
            <a:ext cx="2019300" cy="82778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7700" y="3733800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latin typeface="Times New Roman" pitchFamily="18" charset="0"/>
                <a:cs typeface="Times New Roman" pitchFamily="18" charset="0"/>
              </a:rPr>
              <a:t>Transaksi dicatat pada saat menerima kas atau pada saat mengeluarkan kas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05400" y="373380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Transaksi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dicatat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sedang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terjadi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meskipun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belum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menerima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ataupun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mengeluarkan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kas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819113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066800"/>
            <a:ext cx="5334000" cy="5572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3964"/>
            <a:ext cx="4262148" cy="749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3345" y="1066800"/>
            <a:ext cx="2743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NERACA MELAPORKAN KONDISI ASET KEWAJIBAN DAN KEPEMILIKAN MODAL PERUSAHAAN TERSEBUT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4493383"/>
            <a:ext cx="3276600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ASET = KEWAJIBAN+MODAL</a:t>
            </a:r>
          </a:p>
        </p:txBody>
      </p:sp>
    </p:spTree>
    <p:extLst>
      <p:ext uri="{BB962C8B-B14F-4D97-AF65-F5344CB8AC3E}">
        <p14:creationId xmlns:p14="http://schemas.microsoft.com/office/powerpoint/2010/main" val="21671756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836" y="1371600"/>
            <a:ext cx="4419600" cy="4616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Brace 3"/>
          <p:cNvSpPr/>
          <p:nvPr/>
        </p:nvSpPr>
        <p:spPr>
          <a:xfrm>
            <a:off x="2133600" y="1720221"/>
            <a:ext cx="152400" cy="1403979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e 4"/>
          <p:cNvSpPr/>
          <p:nvPr/>
        </p:nvSpPr>
        <p:spPr>
          <a:xfrm>
            <a:off x="2133600" y="3276600"/>
            <a:ext cx="152400" cy="2362200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85800" y="448270"/>
            <a:ext cx="2230582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Keseluruhan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sumber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" y="1747930"/>
            <a:ext cx="198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aset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memiliki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kegunaan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jangka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pendek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maksimal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tahun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3719036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aset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memiliki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umur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kegunaan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tahun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5736" y="171271"/>
            <a:ext cx="35814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Hutang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pihak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lain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masih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dibayar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jangka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pendek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maupun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panjang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16436" y="4191000"/>
            <a:ext cx="2175164" cy="1754326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Selisih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komponen-komponen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aset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hutang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Asset – Liability = Equity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505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  <p:bldP spid="6" grpId="0"/>
      <p:bldP spid="8" grpId="0"/>
      <p:bldP spid="7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09255"/>
            <a:ext cx="4495800" cy="517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32509"/>
            <a:ext cx="426702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15240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Bagian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laporan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keuangan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melaporkan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informasi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tentang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kinerja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operasional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tersebut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9718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Informasi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mengenai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tentang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pendapatan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pengeluaran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laba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ruginya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periode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71547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Menunjukkan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kemampuan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menghasilkan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07034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4" y="533400"/>
            <a:ext cx="4832426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Elbow Connector 3"/>
          <p:cNvCxnSpPr/>
          <p:nvPr/>
        </p:nvCxnSpPr>
        <p:spPr>
          <a:xfrm rot="10800000">
            <a:off x="2514600" y="893616"/>
            <a:ext cx="1641764" cy="381000"/>
          </a:xfrm>
          <a:prstGeom prst="bentConnector3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685800"/>
            <a:ext cx="167640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Total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Penjualan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0" y="2511516"/>
            <a:ext cx="2133600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dikeluarkan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diharapkan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memberikan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manfaat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dimasa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mendatang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perusahaan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Left Brace 10"/>
          <p:cNvSpPr/>
          <p:nvPr/>
        </p:nvSpPr>
        <p:spPr>
          <a:xfrm>
            <a:off x="3657600" y="2362200"/>
            <a:ext cx="381000" cy="2438400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Elbow Connector 12"/>
          <p:cNvCxnSpPr/>
          <p:nvPr/>
        </p:nvCxnSpPr>
        <p:spPr>
          <a:xfrm rot="10800000" flipV="1">
            <a:off x="2667000" y="1600200"/>
            <a:ext cx="1371600" cy="304800"/>
          </a:xfrm>
          <a:prstGeom prst="bentConnector3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1000" y="1752599"/>
            <a:ext cx="2285999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HPP &gt;&lt;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Jual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7423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600200"/>
            <a:ext cx="38405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Laporan arus kas merupakan laporan yang mencerminkan penerimaan dan pengeluaran kas selama periode tertentu.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Arus kas meliputi kas tunai, tabungan, giro dan deposito.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Arus kas tidak diklasifikasikan menjadi arus kas operasi, investasi, dan pendanaan (unclassified cash flow statement). 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"/>
            <a:ext cx="4419600" cy="58657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eeform 4"/>
          <p:cNvSpPr/>
          <p:nvPr/>
        </p:nvSpPr>
        <p:spPr>
          <a:xfrm>
            <a:off x="4349722" y="1427018"/>
            <a:ext cx="3838314" cy="1925782"/>
          </a:xfrm>
          <a:custGeom>
            <a:avLst/>
            <a:gdLst>
              <a:gd name="connsiteX0" fmla="*/ 605 w 3838314"/>
              <a:gd name="connsiteY0" fmla="*/ 1579418 h 1925782"/>
              <a:gd name="connsiteX1" fmla="*/ 28314 w 3838314"/>
              <a:gd name="connsiteY1" fmla="*/ 1316182 h 1925782"/>
              <a:gd name="connsiteX2" fmla="*/ 56023 w 3838314"/>
              <a:gd name="connsiteY2" fmla="*/ 817418 h 1925782"/>
              <a:gd name="connsiteX3" fmla="*/ 42169 w 3838314"/>
              <a:gd name="connsiteY3" fmla="*/ 706582 h 1925782"/>
              <a:gd name="connsiteX4" fmla="*/ 28314 w 3838314"/>
              <a:gd name="connsiteY4" fmla="*/ 651164 h 1925782"/>
              <a:gd name="connsiteX5" fmla="*/ 69878 w 3838314"/>
              <a:gd name="connsiteY5" fmla="*/ 332509 h 1925782"/>
              <a:gd name="connsiteX6" fmla="*/ 97587 w 3838314"/>
              <a:gd name="connsiteY6" fmla="*/ 235527 h 1925782"/>
              <a:gd name="connsiteX7" fmla="*/ 222278 w 3838314"/>
              <a:gd name="connsiteY7" fmla="*/ 166255 h 1925782"/>
              <a:gd name="connsiteX8" fmla="*/ 374678 w 3838314"/>
              <a:gd name="connsiteY8" fmla="*/ 110837 h 1925782"/>
              <a:gd name="connsiteX9" fmla="*/ 513223 w 3838314"/>
              <a:gd name="connsiteY9" fmla="*/ 69273 h 1925782"/>
              <a:gd name="connsiteX10" fmla="*/ 845733 w 3838314"/>
              <a:gd name="connsiteY10" fmla="*/ 41564 h 1925782"/>
              <a:gd name="connsiteX11" fmla="*/ 887296 w 3838314"/>
              <a:gd name="connsiteY11" fmla="*/ 27709 h 1925782"/>
              <a:gd name="connsiteX12" fmla="*/ 1108969 w 3838314"/>
              <a:gd name="connsiteY12" fmla="*/ 0 h 1925782"/>
              <a:gd name="connsiteX13" fmla="*/ 1427623 w 3838314"/>
              <a:gd name="connsiteY13" fmla="*/ 41564 h 1925782"/>
              <a:gd name="connsiteX14" fmla="*/ 1510751 w 3838314"/>
              <a:gd name="connsiteY14" fmla="*/ 55418 h 1925782"/>
              <a:gd name="connsiteX15" fmla="*/ 1552314 w 3838314"/>
              <a:gd name="connsiteY15" fmla="*/ 69273 h 1925782"/>
              <a:gd name="connsiteX16" fmla="*/ 1954096 w 3838314"/>
              <a:gd name="connsiteY16" fmla="*/ 83127 h 1925782"/>
              <a:gd name="connsiteX17" fmla="*/ 2342023 w 3838314"/>
              <a:gd name="connsiteY17" fmla="*/ 83127 h 1925782"/>
              <a:gd name="connsiteX18" fmla="*/ 2716096 w 3838314"/>
              <a:gd name="connsiteY18" fmla="*/ 69273 h 1925782"/>
              <a:gd name="connsiteX19" fmla="*/ 3242569 w 3838314"/>
              <a:gd name="connsiteY19" fmla="*/ 96982 h 1925782"/>
              <a:gd name="connsiteX20" fmla="*/ 3284133 w 3838314"/>
              <a:gd name="connsiteY20" fmla="*/ 110837 h 1925782"/>
              <a:gd name="connsiteX21" fmla="*/ 3353405 w 3838314"/>
              <a:gd name="connsiteY21" fmla="*/ 124691 h 1925782"/>
              <a:gd name="connsiteX22" fmla="*/ 3394969 w 3838314"/>
              <a:gd name="connsiteY22" fmla="*/ 138546 h 1925782"/>
              <a:gd name="connsiteX23" fmla="*/ 3561223 w 3838314"/>
              <a:gd name="connsiteY23" fmla="*/ 152400 h 1925782"/>
              <a:gd name="connsiteX24" fmla="*/ 3644351 w 3838314"/>
              <a:gd name="connsiteY24" fmla="*/ 180109 h 1925782"/>
              <a:gd name="connsiteX25" fmla="*/ 3685914 w 3838314"/>
              <a:gd name="connsiteY25" fmla="*/ 193964 h 1925782"/>
              <a:gd name="connsiteX26" fmla="*/ 3713623 w 3838314"/>
              <a:gd name="connsiteY26" fmla="*/ 235527 h 1925782"/>
              <a:gd name="connsiteX27" fmla="*/ 3741333 w 3838314"/>
              <a:gd name="connsiteY27" fmla="*/ 263237 h 1925782"/>
              <a:gd name="connsiteX28" fmla="*/ 3796751 w 3838314"/>
              <a:gd name="connsiteY28" fmla="*/ 346364 h 1925782"/>
              <a:gd name="connsiteX29" fmla="*/ 3824460 w 3838314"/>
              <a:gd name="connsiteY29" fmla="*/ 609600 h 1925782"/>
              <a:gd name="connsiteX30" fmla="*/ 3838314 w 3838314"/>
              <a:gd name="connsiteY30" fmla="*/ 969818 h 1925782"/>
              <a:gd name="connsiteX31" fmla="*/ 3810605 w 3838314"/>
              <a:gd name="connsiteY31" fmla="*/ 1371600 h 1925782"/>
              <a:gd name="connsiteX32" fmla="*/ 3782896 w 3838314"/>
              <a:gd name="connsiteY32" fmla="*/ 1704109 h 1925782"/>
              <a:gd name="connsiteX33" fmla="*/ 3769042 w 3838314"/>
              <a:gd name="connsiteY33" fmla="*/ 1745673 h 1925782"/>
              <a:gd name="connsiteX34" fmla="*/ 3713623 w 3838314"/>
              <a:gd name="connsiteY34" fmla="*/ 1842655 h 1925782"/>
              <a:gd name="connsiteX35" fmla="*/ 3588933 w 3838314"/>
              <a:gd name="connsiteY35" fmla="*/ 1898073 h 1925782"/>
              <a:gd name="connsiteX36" fmla="*/ 2813078 w 3838314"/>
              <a:gd name="connsiteY36" fmla="*/ 1925782 h 1925782"/>
              <a:gd name="connsiteX37" fmla="*/ 2632969 w 3838314"/>
              <a:gd name="connsiteY37" fmla="*/ 1898073 h 1925782"/>
              <a:gd name="connsiteX38" fmla="*/ 2494423 w 3838314"/>
              <a:gd name="connsiteY38" fmla="*/ 1856509 h 1925782"/>
              <a:gd name="connsiteX39" fmla="*/ 2300460 w 3838314"/>
              <a:gd name="connsiteY39" fmla="*/ 1898073 h 1925782"/>
              <a:gd name="connsiteX40" fmla="*/ 2258896 w 3838314"/>
              <a:gd name="connsiteY40" fmla="*/ 1911927 h 1925782"/>
              <a:gd name="connsiteX41" fmla="*/ 2106496 w 3838314"/>
              <a:gd name="connsiteY41" fmla="*/ 1898073 h 1925782"/>
              <a:gd name="connsiteX42" fmla="*/ 2064933 w 3838314"/>
              <a:gd name="connsiteY42" fmla="*/ 1870364 h 1925782"/>
              <a:gd name="connsiteX43" fmla="*/ 1981805 w 3838314"/>
              <a:gd name="connsiteY43" fmla="*/ 1842655 h 1925782"/>
              <a:gd name="connsiteX44" fmla="*/ 1912533 w 3838314"/>
              <a:gd name="connsiteY44" fmla="*/ 1856509 h 1925782"/>
              <a:gd name="connsiteX45" fmla="*/ 1870969 w 3838314"/>
              <a:gd name="connsiteY45" fmla="*/ 1870364 h 1925782"/>
              <a:gd name="connsiteX46" fmla="*/ 1441478 w 3838314"/>
              <a:gd name="connsiteY46" fmla="*/ 1856509 h 1925782"/>
              <a:gd name="connsiteX47" fmla="*/ 1289078 w 3838314"/>
              <a:gd name="connsiteY47" fmla="*/ 1842655 h 1925782"/>
              <a:gd name="connsiteX48" fmla="*/ 1192096 w 3838314"/>
              <a:gd name="connsiteY48" fmla="*/ 1856509 h 1925782"/>
              <a:gd name="connsiteX49" fmla="*/ 915005 w 3838314"/>
              <a:gd name="connsiteY49" fmla="*/ 1842655 h 1925782"/>
              <a:gd name="connsiteX50" fmla="*/ 776460 w 3838314"/>
              <a:gd name="connsiteY50" fmla="*/ 1828800 h 1925782"/>
              <a:gd name="connsiteX51" fmla="*/ 222278 w 3838314"/>
              <a:gd name="connsiteY51" fmla="*/ 1787237 h 1925782"/>
              <a:gd name="connsiteX52" fmla="*/ 97587 w 3838314"/>
              <a:gd name="connsiteY52" fmla="*/ 1717964 h 1925782"/>
              <a:gd name="connsiteX53" fmla="*/ 56023 w 3838314"/>
              <a:gd name="connsiteY53" fmla="*/ 1690255 h 1925782"/>
              <a:gd name="connsiteX54" fmla="*/ 14460 w 3838314"/>
              <a:gd name="connsiteY54" fmla="*/ 1676400 h 1925782"/>
              <a:gd name="connsiteX55" fmla="*/ 605 w 3838314"/>
              <a:gd name="connsiteY55" fmla="*/ 1579418 h 192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38314" h="1925782">
                <a:moveTo>
                  <a:pt x="605" y="1579418"/>
                </a:moveTo>
                <a:cubicBezTo>
                  <a:pt x="2914" y="1519382"/>
                  <a:pt x="20548" y="1494809"/>
                  <a:pt x="28314" y="1316182"/>
                </a:cubicBezTo>
                <a:cubicBezTo>
                  <a:pt x="49608" y="826428"/>
                  <a:pt x="5430" y="1019802"/>
                  <a:pt x="56023" y="817418"/>
                </a:cubicBezTo>
                <a:cubicBezTo>
                  <a:pt x="51405" y="780473"/>
                  <a:pt x="48290" y="743308"/>
                  <a:pt x="42169" y="706582"/>
                </a:cubicBezTo>
                <a:cubicBezTo>
                  <a:pt x="39039" y="687800"/>
                  <a:pt x="28314" y="670205"/>
                  <a:pt x="28314" y="651164"/>
                </a:cubicBezTo>
                <a:cubicBezTo>
                  <a:pt x="28314" y="307213"/>
                  <a:pt x="23082" y="519685"/>
                  <a:pt x="69878" y="332509"/>
                </a:cubicBezTo>
                <a:cubicBezTo>
                  <a:pt x="69997" y="332032"/>
                  <a:pt x="90964" y="242151"/>
                  <a:pt x="97587" y="235527"/>
                </a:cubicBezTo>
                <a:cubicBezTo>
                  <a:pt x="145227" y="187887"/>
                  <a:pt x="170012" y="183676"/>
                  <a:pt x="222278" y="166255"/>
                </a:cubicBezTo>
                <a:cubicBezTo>
                  <a:pt x="309413" y="108166"/>
                  <a:pt x="215934" y="163754"/>
                  <a:pt x="374678" y="110837"/>
                </a:cubicBezTo>
                <a:cubicBezTo>
                  <a:pt x="394737" y="104150"/>
                  <a:pt x="482360" y="72580"/>
                  <a:pt x="513223" y="69273"/>
                </a:cubicBezTo>
                <a:cubicBezTo>
                  <a:pt x="623811" y="57424"/>
                  <a:pt x="734896" y="50800"/>
                  <a:pt x="845733" y="41564"/>
                </a:cubicBezTo>
                <a:cubicBezTo>
                  <a:pt x="859587" y="36946"/>
                  <a:pt x="873040" y="30877"/>
                  <a:pt x="887296" y="27709"/>
                </a:cubicBezTo>
                <a:cubicBezTo>
                  <a:pt x="957601" y="12086"/>
                  <a:pt x="1039295" y="6968"/>
                  <a:pt x="1108969" y="0"/>
                </a:cubicBezTo>
                <a:cubicBezTo>
                  <a:pt x="1287159" y="44547"/>
                  <a:pt x="1181807" y="25176"/>
                  <a:pt x="1427623" y="41564"/>
                </a:cubicBezTo>
                <a:cubicBezTo>
                  <a:pt x="1455332" y="46182"/>
                  <a:pt x="1483328" y="49324"/>
                  <a:pt x="1510751" y="55418"/>
                </a:cubicBezTo>
                <a:cubicBezTo>
                  <a:pt x="1525007" y="58586"/>
                  <a:pt x="1537739" y="68362"/>
                  <a:pt x="1552314" y="69273"/>
                </a:cubicBezTo>
                <a:cubicBezTo>
                  <a:pt x="1686060" y="77632"/>
                  <a:pt x="1820169" y="78509"/>
                  <a:pt x="1954096" y="83127"/>
                </a:cubicBezTo>
                <a:cubicBezTo>
                  <a:pt x="2128721" y="118053"/>
                  <a:pt x="1994882" y="97013"/>
                  <a:pt x="2342023" y="83127"/>
                </a:cubicBezTo>
                <a:lnTo>
                  <a:pt x="2716096" y="69273"/>
                </a:lnTo>
                <a:cubicBezTo>
                  <a:pt x="2806199" y="72738"/>
                  <a:pt x="3107294" y="78945"/>
                  <a:pt x="3242569" y="96982"/>
                </a:cubicBezTo>
                <a:cubicBezTo>
                  <a:pt x="3257045" y="98912"/>
                  <a:pt x="3269965" y="107295"/>
                  <a:pt x="3284133" y="110837"/>
                </a:cubicBezTo>
                <a:cubicBezTo>
                  <a:pt x="3306978" y="116548"/>
                  <a:pt x="3330560" y="118980"/>
                  <a:pt x="3353405" y="124691"/>
                </a:cubicBezTo>
                <a:cubicBezTo>
                  <a:pt x="3367573" y="128233"/>
                  <a:pt x="3380493" y="136616"/>
                  <a:pt x="3394969" y="138546"/>
                </a:cubicBezTo>
                <a:cubicBezTo>
                  <a:pt x="3450091" y="145896"/>
                  <a:pt x="3505805" y="147782"/>
                  <a:pt x="3561223" y="152400"/>
                </a:cubicBezTo>
                <a:lnTo>
                  <a:pt x="3644351" y="180109"/>
                </a:lnTo>
                <a:lnTo>
                  <a:pt x="3685914" y="193964"/>
                </a:lnTo>
                <a:cubicBezTo>
                  <a:pt x="3695150" y="207818"/>
                  <a:pt x="3703221" y="222525"/>
                  <a:pt x="3713623" y="235527"/>
                </a:cubicBezTo>
                <a:cubicBezTo>
                  <a:pt x="3721783" y="245727"/>
                  <a:pt x="3733495" y="252787"/>
                  <a:pt x="3741333" y="263237"/>
                </a:cubicBezTo>
                <a:cubicBezTo>
                  <a:pt x="3761314" y="289879"/>
                  <a:pt x="3796751" y="346364"/>
                  <a:pt x="3796751" y="346364"/>
                </a:cubicBezTo>
                <a:cubicBezTo>
                  <a:pt x="3833207" y="455736"/>
                  <a:pt x="3813796" y="385658"/>
                  <a:pt x="3824460" y="609600"/>
                </a:cubicBezTo>
                <a:cubicBezTo>
                  <a:pt x="3830175" y="729625"/>
                  <a:pt x="3833696" y="849745"/>
                  <a:pt x="3838314" y="969818"/>
                </a:cubicBezTo>
                <a:cubicBezTo>
                  <a:pt x="3829078" y="1103745"/>
                  <a:pt x="3819737" y="1237665"/>
                  <a:pt x="3810605" y="1371600"/>
                </a:cubicBezTo>
                <a:cubicBezTo>
                  <a:pt x="3805695" y="1443611"/>
                  <a:pt x="3797355" y="1617355"/>
                  <a:pt x="3782896" y="1704109"/>
                </a:cubicBezTo>
                <a:cubicBezTo>
                  <a:pt x="3780495" y="1718514"/>
                  <a:pt x="3773054" y="1731631"/>
                  <a:pt x="3769042" y="1745673"/>
                </a:cubicBezTo>
                <a:cubicBezTo>
                  <a:pt x="3750289" y="1811308"/>
                  <a:pt x="3768801" y="1796673"/>
                  <a:pt x="3713623" y="1842655"/>
                </a:cubicBezTo>
                <a:cubicBezTo>
                  <a:pt x="3682563" y="1868539"/>
                  <a:pt x="3626804" y="1896720"/>
                  <a:pt x="3588933" y="1898073"/>
                </a:cubicBezTo>
                <a:lnTo>
                  <a:pt x="2813078" y="1925782"/>
                </a:lnTo>
                <a:cubicBezTo>
                  <a:pt x="2769330" y="1920921"/>
                  <a:pt x="2683486" y="1917017"/>
                  <a:pt x="2632969" y="1898073"/>
                </a:cubicBezTo>
                <a:cubicBezTo>
                  <a:pt x="2504095" y="1849746"/>
                  <a:pt x="2663660" y="1884716"/>
                  <a:pt x="2494423" y="1856509"/>
                </a:cubicBezTo>
                <a:cubicBezTo>
                  <a:pt x="2354601" y="1873987"/>
                  <a:pt x="2418912" y="1858590"/>
                  <a:pt x="2300460" y="1898073"/>
                </a:cubicBezTo>
                <a:lnTo>
                  <a:pt x="2258896" y="1911927"/>
                </a:lnTo>
                <a:cubicBezTo>
                  <a:pt x="2208096" y="1907309"/>
                  <a:pt x="2156373" y="1908761"/>
                  <a:pt x="2106496" y="1898073"/>
                </a:cubicBezTo>
                <a:cubicBezTo>
                  <a:pt x="2090215" y="1894584"/>
                  <a:pt x="2080149" y="1877127"/>
                  <a:pt x="2064933" y="1870364"/>
                </a:cubicBezTo>
                <a:cubicBezTo>
                  <a:pt x="2038242" y="1858501"/>
                  <a:pt x="1981805" y="1842655"/>
                  <a:pt x="1981805" y="1842655"/>
                </a:cubicBezTo>
                <a:cubicBezTo>
                  <a:pt x="1958714" y="1847273"/>
                  <a:pt x="1935378" y="1850798"/>
                  <a:pt x="1912533" y="1856509"/>
                </a:cubicBezTo>
                <a:cubicBezTo>
                  <a:pt x="1898365" y="1860051"/>
                  <a:pt x="1885573" y="1870364"/>
                  <a:pt x="1870969" y="1870364"/>
                </a:cubicBezTo>
                <a:cubicBezTo>
                  <a:pt x="1727731" y="1870364"/>
                  <a:pt x="1584642" y="1861127"/>
                  <a:pt x="1441478" y="1856509"/>
                </a:cubicBezTo>
                <a:cubicBezTo>
                  <a:pt x="1390678" y="1851891"/>
                  <a:pt x="1340087" y="1842655"/>
                  <a:pt x="1289078" y="1842655"/>
                </a:cubicBezTo>
                <a:cubicBezTo>
                  <a:pt x="1256422" y="1842655"/>
                  <a:pt x="1224752" y="1856509"/>
                  <a:pt x="1192096" y="1856509"/>
                </a:cubicBezTo>
                <a:cubicBezTo>
                  <a:pt x="1099617" y="1856509"/>
                  <a:pt x="1007369" y="1847273"/>
                  <a:pt x="915005" y="1842655"/>
                </a:cubicBezTo>
                <a:cubicBezTo>
                  <a:pt x="868823" y="1838037"/>
                  <a:pt x="822824" y="1830907"/>
                  <a:pt x="776460" y="1828800"/>
                </a:cubicBezTo>
                <a:cubicBezTo>
                  <a:pt x="248342" y="1804795"/>
                  <a:pt x="459612" y="1866349"/>
                  <a:pt x="222278" y="1787237"/>
                </a:cubicBezTo>
                <a:cubicBezTo>
                  <a:pt x="149122" y="1762851"/>
                  <a:pt x="192863" y="1781481"/>
                  <a:pt x="97587" y="1717964"/>
                </a:cubicBezTo>
                <a:cubicBezTo>
                  <a:pt x="83732" y="1708728"/>
                  <a:pt x="71820" y="1695521"/>
                  <a:pt x="56023" y="1690255"/>
                </a:cubicBezTo>
                <a:cubicBezTo>
                  <a:pt x="42169" y="1685637"/>
                  <a:pt x="18656" y="1690388"/>
                  <a:pt x="14460" y="1676400"/>
                </a:cubicBezTo>
                <a:cubicBezTo>
                  <a:pt x="2517" y="1636589"/>
                  <a:pt x="-1704" y="1639454"/>
                  <a:pt x="605" y="1579418"/>
                </a:cubicBezTo>
                <a:close/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32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41660" y="3295650"/>
            <a:ext cx="2641600" cy="22098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204760" y="3295650"/>
            <a:ext cx="2889250" cy="18288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50410" y="3233738"/>
            <a:ext cx="2889250" cy="227171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ounded Rectangle 14"/>
          <p:cNvSpPr>
            <a:spLocks noChangeArrowheads="1"/>
          </p:cNvSpPr>
          <p:nvPr/>
        </p:nvSpPr>
        <p:spPr bwMode="auto">
          <a:xfrm>
            <a:off x="6424210" y="1847850"/>
            <a:ext cx="2641600" cy="1371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6" name="Rounded Rectangle 13"/>
          <p:cNvSpPr>
            <a:spLocks noChangeArrowheads="1"/>
          </p:cNvSpPr>
          <p:nvPr/>
        </p:nvSpPr>
        <p:spPr bwMode="auto">
          <a:xfrm>
            <a:off x="67860" y="1847850"/>
            <a:ext cx="2806700" cy="1371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8060" y="2019587"/>
            <a:ext cx="2311400" cy="9239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+mj-lt"/>
                <a:cs typeface="+mn-cs"/>
              </a:rPr>
              <a:t>PENCATATAN TRANSAKSI </a:t>
            </a:r>
          </a:p>
          <a:p>
            <a:pPr algn="ctr">
              <a:defRPr/>
            </a:pPr>
            <a:r>
              <a:rPr lang="en-US" b="1" dirty="0">
                <a:latin typeface="+mj-lt"/>
                <a:cs typeface="+mn-cs"/>
              </a:rPr>
              <a:t>KEUANGAN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448287" y="2144713"/>
            <a:ext cx="2559050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latin typeface="+mj-lt"/>
                <a:cs typeface="+mn-cs"/>
              </a:rPr>
              <a:t>PENYUSUNAN</a:t>
            </a:r>
          </a:p>
          <a:p>
            <a:pPr algn="ctr">
              <a:defRPr/>
            </a:pPr>
            <a:r>
              <a:rPr lang="en-US" sz="1600" b="1" dirty="0">
                <a:latin typeface="+mj-lt"/>
                <a:cs typeface="+mn-cs"/>
              </a:rPr>
              <a:t>LAPORAN KEUANGAN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204760" y="1847850"/>
            <a:ext cx="2889250" cy="13716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 b="1" dirty="0">
              <a:latin typeface="+mj-lt"/>
              <a:cs typeface="+mn-cs"/>
            </a:endParaRPr>
          </a:p>
          <a:p>
            <a:pPr algn="ctr">
              <a:defRPr/>
            </a:pPr>
            <a:r>
              <a:rPr lang="en-US" b="1" dirty="0">
                <a:latin typeface="+mj-lt"/>
                <a:cs typeface="+mn-cs"/>
              </a:rPr>
              <a:t> PROSES</a:t>
            </a:r>
          </a:p>
          <a:p>
            <a:pPr algn="ctr">
              <a:defRPr/>
            </a:pPr>
            <a:r>
              <a:rPr lang="en-US" b="1" dirty="0">
                <a:latin typeface="+mj-lt"/>
                <a:cs typeface="+mn-cs"/>
              </a:rPr>
              <a:t>AKUNTANSI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2960" y="3370263"/>
            <a:ext cx="2971800" cy="2030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Frutiger 55" pitchFamily="50" charset="0"/>
                <a:cs typeface="+mn-cs"/>
              </a:rPr>
              <a:t>BUKU PEMBANTU: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Buku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  <a:r>
              <a:rPr lang="en-US" dirty="0" err="1">
                <a:latin typeface="Frutiger 55" pitchFamily="50" charset="0"/>
                <a:cs typeface="+mn-cs"/>
              </a:rPr>
              <a:t>Kas</a:t>
            </a:r>
            <a:endParaRPr lang="en-US" dirty="0">
              <a:latin typeface="Frutiger 55" pitchFamily="50" charset="0"/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Buku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  <a:r>
              <a:rPr lang="en-US" dirty="0" err="1">
                <a:latin typeface="Frutiger 55" pitchFamily="50" charset="0"/>
                <a:cs typeface="+mn-cs"/>
              </a:rPr>
              <a:t>Utang</a:t>
            </a:r>
            <a:endParaRPr lang="en-US" dirty="0">
              <a:latin typeface="Frutiger 55" pitchFamily="50" charset="0"/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Buku</a:t>
            </a:r>
            <a:r>
              <a:rPr lang="en-US" dirty="0">
                <a:latin typeface="Frutiger 55" pitchFamily="50" charset="0"/>
                <a:cs typeface="+mn-cs"/>
              </a:rPr>
              <a:t> Bank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Buku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  <a:r>
              <a:rPr lang="en-US" dirty="0" err="1">
                <a:latin typeface="Frutiger 55" pitchFamily="50" charset="0"/>
                <a:cs typeface="+mn-cs"/>
              </a:rPr>
              <a:t>Persediaan</a:t>
            </a:r>
            <a:endParaRPr lang="en-US" dirty="0">
              <a:latin typeface="Frutiger 55" pitchFamily="50" charset="0"/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Buku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  <a:r>
              <a:rPr lang="en-US" dirty="0" err="1">
                <a:latin typeface="Frutiger 55" pitchFamily="50" charset="0"/>
                <a:cs typeface="+mn-cs"/>
              </a:rPr>
              <a:t>Ternak</a:t>
            </a:r>
            <a:endParaRPr lang="en-US" dirty="0">
              <a:latin typeface="Frutiger 55" pitchFamily="50" charset="0"/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Buku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  <a:r>
              <a:rPr lang="en-US" dirty="0" err="1">
                <a:latin typeface="Frutiger 55" pitchFamily="50" charset="0"/>
                <a:cs typeface="+mn-cs"/>
              </a:rPr>
              <a:t>Inventaris</a:t>
            </a:r>
            <a:endParaRPr lang="en-US" dirty="0">
              <a:latin typeface="Frutiger 55" pitchFamily="50" charset="0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6102" y="3295650"/>
            <a:ext cx="2985558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Frutiger 55" pitchFamily="50" charset="0"/>
                <a:cs typeface="+mn-cs"/>
              </a:rPr>
              <a:t>PROSES AKUNTANSI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Jurnal</a:t>
            </a:r>
            <a:endParaRPr lang="en-US" dirty="0">
              <a:latin typeface="Frutiger 55" pitchFamily="50" charset="0"/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Buku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  <a:r>
              <a:rPr lang="en-US" dirty="0" err="1">
                <a:latin typeface="Frutiger 55" pitchFamily="50" charset="0"/>
                <a:cs typeface="+mn-cs"/>
              </a:rPr>
              <a:t>Besar</a:t>
            </a:r>
            <a:endParaRPr lang="en-US" dirty="0">
              <a:latin typeface="Frutiger 55" pitchFamily="50" charset="0"/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Neraca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  <a:r>
              <a:rPr lang="en-US" dirty="0" err="1">
                <a:latin typeface="Frutiger 55" pitchFamily="50" charset="0"/>
                <a:cs typeface="+mn-cs"/>
              </a:rPr>
              <a:t>Saldo</a:t>
            </a:r>
            <a:endParaRPr lang="en-US" dirty="0">
              <a:latin typeface="Frutiger 55" pitchFamily="50" charset="0"/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Neraca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  <a:r>
              <a:rPr lang="en-US" dirty="0" err="1">
                <a:latin typeface="Frutiger 55" pitchFamily="50" charset="0"/>
                <a:cs typeface="+mn-cs"/>
              </a:rPr>
              <a:t>Lajur</a:t>
            </a:r>
            <a:endParaRPr lang="en-US" dirty="0">
              <a:latin typeface="Frutiger 55" pitchFamily="50" charset="0"/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Penyesuaian</a:t>
            </a:r>
            <a:endParaRPr lang="en-US" dirty="0">
              <a:latin typeface="Frutiger 55" pitchFamily="50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11510" y="3295650"/>
            <a:ext cx="2806700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Frutiger 55" pitchFamily="50" charset="0"/>
                <a:cs typeface="+mn-cs"/>
              </a:rPr>
              <a:t>LAPORAN KEUANGAN</a:t>
            </a:r>
          </a:p>
          <a:p>
            <a:pPr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Neraca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Laba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  <a:r>
              <a:rPr lang="en-US" dirty="0" err="1">
                <a:latin typeface="Frutiger 55" pitchFamily="50" charset="0"/>
                <a:cs typeface="+mn-cs"/>
              </a:rPr>
              <a:t>Rugi</a:t>
            </a:r>
            <a:endParaRPr lang="en-US" dirty="0">
              <a:latin typeface="Frutiger 55" pitchFamily="50" charset="0"/>
              <a:cs typeface="+mn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Perubhn</a:t>
            </a:r>
            <a:r>
              <a:rPr lang="en-US" dirty="0">
                <a:latin typeface="Frutiger 55" pitchFamily="50" charset="0"/>
                <a:cs typeface="+mn-cs"/>
              </a:rPr>
              <a:t> Modal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dirty="0" err="1">
                <a:latin typeface="Frutiger 55" pitchFamily="50" charset="0"/>
                <a:cs typeface="+mn-cs"/>
              </a:rPr>
              <a:t>Arus</a:t>
            </a:r>
            <a:r>
              <a:rPr lang="en-US" dirty="0">
                <a:latin typeface="Frutiger 55" pitchFamily="50" charset="0"/>
                <a:cs typeface="+mn-cs"/>
              </a:rPr>
              <a:t> </a:t>
            </a:r>
            <a:r>
              <a:rPr lang="en-US" dirty="0" err="1">
                <a:latin typeface="Frutiger 55" pitchFamily="50" charset="0"/>
                <a:cs typeface="+mn-cs"/>
              </a:rPr>
              <a:t>Kas</a:t>
            </a:r>
            <a:endParaRPr lang="en-US" dirty="0">
              <a:latin typeface="Frutiger 55" pitchFamily="50" charset="0"/>
              <a:cs typeface="+mn-cs"/>
            </a:endParaRPr>
          </a:p>
        </p:txBody>
      </p:sp>
      <p:sp>
        <p:nvSpPr>
          <p:cNvPr id="13" name="Right Arrow 15"/>
          <p:cNvSpPr>
            <a:spLocks noChangeArrowheads="1"/>
          </p:cNvSpPr>
          <p:nvPr/>
        </p:nvSpPr>
        <p:spPr bwMode="auto">
          <a:xfrm>
            <a:off x="2874560" y="2457450"/>
            <a:ext cx="302683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4" name="Right Arrow 16"/>
          <p:cNvSpPr>
            <a:spLocks noChangeArrowheads="1"/>
          </p:cNvSpPr>
          <p:nvPr/>
        </p:nvSpPr>
        <p:spPr bwMode="auto">
          <a:xfrm>
            <a:off x="6149043" y="2457450"/>
            <a:ext cx="275167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152400" y="519112"/>
            <a:ext cx="8882723" cy="11572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sv-SE" sz="4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PROSES PENYUSUNAN LK</a:t>
            </a:r>
            <a:endParaRPr lang="en-US" sz="4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23"/>
          <p:cNvSpPr>
            <a:spLocks noChangeArrowheads="1"/>
          </p:cNvSpPr>
          <p:nvPr/>
        </p:nvSpPr>
        <p:spPr bwMode="auto">
          <a:xfrm>
            <a:off x="6506760" y="4972050"/>
            <a:ext cx="21723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Frutiger 55" pitchFamily="50" charset="0"/>
              </a:rPr>
              <a:t>MENGANALISIS LK</a:t>
            </a: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80060" y="6972300"/>
            <a:ext cx="516340" cy="8001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r">
              <a:defRPr/>
            </a:pPr>
            <a:fld id="{18D54975-9312-4C55-8605-2F468092FA13}" type="slidenum">
              <a:rPr lang="en-US" sz="2400" smtClean="0"/>
              <a:pPr algn="r">
                <a:defRPr/>
              </a:pPr>
              <a:t>26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423051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000120140530A03PPBG">
  <a:themeElements>
    <a:clrScheme name="自定义 8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A3C902"/>
      </a:accent1>
      <a:accent2>
        <a:srgbClr val="00A1C7"/>
      </a:accent2>
      <a:accent3>
        <a:srgbClr val="56B4B6"/>
      </a:accent3>
      <a:accent4>
        <a:srgbClr val="6B8A4B"/>
      </a:accent4>
      <a:accent5>
        <a:srgbClr val="DCAB48"/>
      </a:accent5>
      <a:accent6>
        <a:srgbClr val="B84D30"/>
      </a:accent6>
      <a:hlink>
        <a:srgbClr val="00B0F0"/>
      </a:hlink>
      <a:folHlink>
        <a:srgbClr val="AFB2B4"/>
      </a:folHlink>
    </a:clrScheme>
    <a:fontScheme name="KSO主题字体">
      <a:majorFont>
        <a:latin typeface="Arial Black"/>
        <a:ea typeface="幼圆"/>
        <a:cs typeface=""/>
      </a:majorFont>
      <a:minorFont>
        <a:latin typeface="Arial"/>
        <a:ea typeface="楷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itchFamily="34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</TotalTime>
  <Words>534</Words>
  <Application>Microsoft Office PowerPoint</Application>
  <PresentationFormat>On-screen Show (4:3)</PresentationFormat>
  <Paragraphs>108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41" baseType="lpstr">
      <vt:lpstr>Frutiger 55</vt:lpstr>
      <vt:lpstr>楷体</vt:lpstr>
      <vt:lpstr>幼圆</vt:lpstr>
      <vt:lpstr>宋体-方正超大字符集</vt:lpstr>
      <vt:lpstr>Aharoni</vt:lpstr>
      <vt:lpstr>Arial</vt:lpstr>
      <vt:lpstr>Arial Black</vt:lpstr>
      <vt:lpstr>Arial Rounded MT Bold</vt:lpstr>
      <vt:lpstr>Bodoni MT</vt:lpstr>
      <vt:lpstr>Calibri</vt:lpstr>
      <vt:lpstr>Century Schoolbook</vt:lpstr>
      <vt:lpstr>Times New Roman</vt:lpstr>
      <vt:lpstr>Wingdings</vt:lpstr>
      <vt:lpstr>Office Theme</vt:lpstr>
      <vt:lpstr>A000120140530A03PPBG</vt:lpstr>
      <vt:lpstr>WORKSHOP FOREST INVESTMEN PROGRAM – II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PRINSIP PENGELOLAAN KEUANGAN</vt:lpstr>
      <vt:lpstr>ATUR MODAL</vt:lpstr>
      <vt:lpstr>PISAHKAN UANG FISIK</vt:lpstr>
      <vt:lpstr>KONTROL DIRI</vt:lpstr>
      <vt:lpstr>MENGGAJI DIRI SENDIRI</vt:lpstr>
      <vt:lpstr>MENGGUNAKAN PIHAK KETIGA</vt:lpstr>
      <vt:lpstr>MAKE A FINANCIAL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Business Report</dc:title>
  <dc:creator>Yusuf Arif Setiawan</dc:creator>
  <cp:lastModifiedBy>Yusuf Arif Setiawan .</cp:lastModifiedBy>
  <cp:revision>64</cp:revision>
  <dcterms:created xsi:type="dcterms:W3CDTF">2018-09-19T19:31:53Z</dcterms:created>
  <dcterms:modified xsi:type="dcterms:W3CDTF">2022-08-22T05:34:07Z</dcterms:modified>
</cp:coreProperties>
</file>